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34" r:id="rId5"/>
    <p:sldId id="257" r:id="rId6"/>
    <p:sldId id="266" r:id="rId7"/>
    <p:sldId id="258" r:id="rId8"/>
    <p:sldId id="259" r:id="rId9"/>
    <p:sldId id="390" r:id="rId10"/>
    <p:sldId id="260" r:id="rId11"/>
    <p:sldId id="318" r:id="rId12"/>
    <p:sldId id="261" r:id="rId13"/>
    <p:sldId id="391" r:id="rId14"/>
    <p:sldId id="262" r:id="rId15"/>
    <p:sldId id="394" r:id="rId16"/>
    <p:sldId id="319" r:id="rId17"/>
    <p:sldId id="310" r:id="rId18"/>
    <p:sldId id="263" r:id="rId19"/>
    <p:sldId id="320" r:id="rId20"/>
    <p:sldId id="264" r:id="rId21"/>
    <p:sldId id="311" r:id="rId22"/>
    <p:sldId id="321" r:id="rId23"/>
    <p:sldId id="392" r:id="rId24"/>
    <p:sldId id="329" r:id="rId25"/>
    <p:sldId id="393" r:id="rId26"/>
    <p:sldId id="395" r:id="rId27"/>
    <p:sldId id="396" r:id="rId28"/>
    <p:sldId id="322" r:id="rId29"/>
    <p:sldId id="270" r:id="rId30"/>
    <p:sldId id="281" r:id="rId31"/>
    <p:sldId id="275" r:id="rId32"/>
    <p:sldId id="288" r:id="rId33"/>
    <p:sldId id="312" r:id="rId34"/>
    <p:sldId id="287" r:id="rId35"/>
    <p:sldId id="289" r:id="rId36"/>
    <p:sldId id="294" r:id="rId37"/>
    <p:sldId id="293" r:id="rId38"/>
    <p:sldId id="290" r:id="rId39"/>
    <p:sldId id="291" r:id="rId40"/>
    <p:sldId id="323" r:id="rId41"/>
    <p:sldId id="324" r:id="rId42"/>
    <p:sldId id="295" r:id="rId43"/>
    <p:sldId id="313" r:id="rId44"/>
    <p:sldId id="316" r:id="rId45"/>
    <p:sldId id="280" r:id="rId46"/>
    <p:sldId id="314" r:id="rId47"/>
    <p:sldId id="315" r:id="rId48"/>
    <p:sldId id="282" r:id="rId49"/>
    <p:sldId id="283" r:id="rId50"/>
    <p:sldId id="285" r:id="rId51"/>
    <p:sldId id="331" r:id="rId52"/>
    <p:sldId id="279" r:id="rId53"/>
    <p:sldId id="333" r:id="rId54"/>
    <p:sldId id="327" r:id="rId55"/>
    <p:sldId id="286" r:id="rId56"/>
    <p:sldId id="299" r:id="rId57"/>
    <p:sldId id="301" r:id="rId58"/>
    <p:sldId id="302" r:id="rId59"/>
    <p:sldId id="303" r:id="rId60"/>
    <p:sldId id="304" r:id="rId61"/>
    <p:sldId id="305" r:id="rId62"/>
    <p:sldId id="306" r:id="rId63"/>
    <p:sldId id="307" r:id="rId64"/>
    <p:sldId id="308" r:id="rId65"/>
    <p:sldId id="326" r:id="rId66"/>
    <p:sldId id="330" r:id="rId6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4213" autoAdjust="0"/>
  </p:normalViewPr>
  <p:slideViewPr>
    <p:cSldViewPr snapToGrid="0">
      <p:cViewPr varScale="1">
        <p:scale>
          <a:sx n="82" d="100"/>
          <a:sy n="82" d="100"/>
        </p:scale>
        <p:origin x="1596" y="84"/>
      </p:cViewPr>
      <p:guideLst>
        <p:guide orient="horz" pos="2047"/>
        <p:guide pos="38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2E179B1-1383-4927-A0C9-2B90DF6CB8B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28B5D63-A2BD-42FF-8EBF-4EB991706D8B}">
      <dgm:prSet/>
      <dgm:spPr/>
      <dgm:t>
        <a:bodyPr/>
        <a:lstStyle/>
        <a:p>
          <a:r>
            <a:rPr lang="da-DK"/>
            <a:t>Pancreas</a:t>
          </a:r>
          <a:endParaRPr lang="en-US"/>
        </a:p>
      </dgm:t>
    </dgm:pt>
    <dgm:pt modelId="{58FAE1D8-57D2-4658-9BD8-D05AFAB63E9E}" cxnId="{0FCC2531-CD16-435D-B587-F41365FECD9C}" type="parTrans">
      <dgm:prSet/>
      <dgm:spPr/>
      <dgm:t>
        <a:bodyPr/>
        <a:lstStyle/>
        <a:p>
          <a:endParaRPr lang="en-US"/>
        </a:p>
      </dgm:t>
    </dgm:pt>
    <dgm:pt modelId="{B9C6556D-0C76-4A9A-9F03-B8D1C06035DE}" cxnId="{0FCC2531-CD16-435D-B587-F41365FECD9C}" type="sibTrans">
      <dgm:prSet/>
      <dgm:spPr/>
      <dgm:t>
        <a:bodyPr/>
        <a:lstStyle/>
        <a:p>
          <a:endParaRPr lang="en-US"/>
        </a:p>
      </dgm:t>
    </dgm:pt>
    <dgm:pt modelId="{53BB5C04-428B-4B32-A45F-C0B58F3F4E1D}">
      <dgm:prSet/>
      <dgm:spPr/>
      <dgm:t>
        <a:bodyPr/>
        <a:lstStyle/>
        <a:p>
          <a:r>
            <a:rPr lang="da-DK" dirty="0"/>
            <a:t>Akut </a:t>
          </a:r>
          <a:r>
            <a:rPr lang="da-DK" dirty="0" err="1"/>
            <a:t>pancreatit</a:t>
          </a:r>
          <a:r>
            <a:rPr lang="da-DK" dirty="0"/>
            <a:t> </a:t>
          </a:r>
          <a:endParaRPr lang="en-US" dirty="0"/>
        </a:p>
      </dgm:t>
    </dgm:pt>
    <dgm:pt modelId="{913687D7-2E71-4A64-8A8B-E1AAADF00BDF}" cxnId="{7733B38C-84D7-455F-BDFF-06D08E6C16EC}" type="parTrans">
      <dgm:prSet/>
      <dgm:spPr/>
      <dgm:t>
        <a:bodyPr/>
        <a:lstStyle/>
        <a:p>
          <a:endParaRPr lang="en-US"/>
        </a:p>
      </dgm:t>
    </dgm:pt>
    <dgm:pt modelId="{CD08E3F3-C2D1-4507-ACFF-DA96F52E2B3B}" cxnId="{7733B38C-84D7-455F-BDFF-06D08E6C16EC}" type="sibTrans">
      <dgm:prSet/>
      <dgm:spPr/>
      <dgm:t>
        <a:bodyPr/>
        <a:lstStyle/>
        <a:p>
          <a:endParaRPr lang="en-US"/>
        </a:p>
      </dgm:t>
    </dgm:pt>
    <dgm:pt modelId="{DFAD3571-9C4F-4373-9E9D-57403954CAC9}">
      <dgm:prSet/>
      <dgm:spPr/>
      <dgm:t>
        <a:bodyPr/>
        <a:lstStyle/>
        <a:p>
          <a:r>
            <a:rPr lang="da-DK" dirty="0"/>
            <a:t>Kronisk </a:t>
          </a:r>
          <a:r>
            <a:rPr lang="da-DK" dirty="0" err="1"/>
            <a:t>pancreatit</a:t>
          </a:r>
          <a:r>
            <a:rPr lang="da-DK" dirty="0"/>
            <a:t> </a:t>
          </a:r>
          <a:endParaRPr lang="en-US" dirty="0"/>
        </a:p>
      </dgm:t>
    </dgm:pt>
    <dgm:pt modelId="{0C1EE8C5-318F-42D9-AC41-0656569A9E8E}" cxnId="{DF5F8BE4-D46C-4A1E-AEE5-5D49B902076D}" type="parTrans">
      <dgm:prSet/>
      <dgm:spPr/>
      <dgm:t>
        <a:bodyPr/>
        <a:lstStyle/>
        <a:p>
          <a:endParaRPr lang="en-US"/>
        </a:p>
      </dgm:t>
    </dgm:pt>
    <dgm:pt modelId="{E14EBAA2-A996-4025-8707-60B6437E66F5}" cxnId="{DF5F8BE4-D46C-4A1E-AEE5-5D49B902076D}" type="sibTrans">
      <dgm:prSet/>
      <dgm:spPr/>
      <dgm:t>
        <a:bodyPr/>
        <a:lstStyle/>
        <a:p>
          <a:endParaRPr lang="en-US"/>
        </a:p>
      </dgm:t>
    </dgm:pt>
    <dgm:pt modelId="{7594F51A-BDC3-487A-B195-EAACC3853853}">
      <dgm:prSet/>
      <dgm:spPr/>
      <dgm:t>
        <a:bodyPr/>
        <a:lstStyle/>
        <a:p>
          <a:r>
            <a:rPr lang="da-DK" dirty="0"/>
            <a:t>Pancreas cancer </a:t>
          </a:r>
          <a:endParaRPr lang="en-US" dirty="0"/>
        </a:p>
      </dgm:t>
    </dgm:pt>
    <dgm:pt modelId="{36208BB9-49FD-4FC3-8118-378F17F87034}" cxnId="{C87AFD4E-31D8-46CA-B74D-86661B399E06}" type="parTrans">
      <dgm:prSet/>
      <dgm:spPr/>
      <dgm:t>
        <a:bodyPr/>
        <a:lstStyle/>
        <a:p>
          <a:endParaRPr lang="en-US"/>
        </a:p>
      </dgm:t>
    </dgm:pt>
    <dgm:pt modelId="{85D37A20-1481-48D5-BE14-E50F17A9AA77}" cxnId="{C87AFD4E-31D8-46CA-B74D-86661B399E06}" type="sibTrans">
      <dgm:prSet/>
      <dgm:spPr/>
      <dgm:t>
        <a:bodyPr/>
        <a:lstStyle/>
        <a:p>
          <a:endParaRPr lang="en-US"/>
        </a:p>
      </dgm:t>
    </dgm:pt>
    <dgm:pt modelId="{7869F1C0-121B-48E4-97ED-60EA4EA72D4C}">
      <dgm:prSet/>
      <dgm:spPr/>
      <dgm:t>
        <a:bodyPr/>
        <a:lstStyle/>
        <a:p>
          <a:r>
            <a:rPr lang="da-DK"/>
            <a:t>Lever</a:t>
          </a:r>
          <a:endParaRPr lang="en-US"/>
        </a:p>
      </dgm:t>
    </dgm:pt>
    <dgm:pt modelId="{8454B317-1FEF-4287-90CA-FD0CA0E2C92F}" cxnId="{20F7BEA4-6A74-4F4D-A9E4-520BE32724B5}" type="parTrans">
      <dgm:prSet/>
      <dgm:spPr/>
      <dgm:t>
        <a:bodyPr/>
        <a:lstStyle/>
        <a:p>
          <a:endParaRPr lang="en-US"/>
        </a:p>
      </dgm:t>
    </dgm:pt>
    <dgm:pt modelId="{A3F526FB-52A5-4E0B-B772-AD24196747C6}" cxnId="{20F7BEA4-6A74-4F4D-A9E4-520BE32724B5}" type="sibTrans">
      <dgm:prSet/>
      <dgm:spPr/>
      <dgm:t>
        <a:bodyPr/>
        <a:lstStyle/>
        <a:p>
          <a:endParaRPr lang="en-US"/>
        </a:p>
      </dgm:t>
    </dgm:pt>
    <dgm:pt modelId="{BE33C17B-7659-4BB3-A480-EA52F306139A}">
      <dgm:prSet/>
      <dgm:spPr/>
      <dgm:t>
        <a:bodyPr/>
        <a:lstStyle/>
        <a:p>
          <a:r>
            <a:rPr lang="da-DK" dirty="0"/>
            <a:t>Levercirrose </a:t>
          </a:r>
          <a:endParaRPr lang="en-US" dirty="0"/>
        </a:p>
      </dgm:t>
    </dgm:pt>
    <dgm:pt modelId="{B6DF2167-82E8-4385-9AF4-A25E0BEDC694}" cxnId="{1952FD6C-BF79-48BF-AED3-E817FC99EE2E}" type="parTrans">
      <dgm:prSet/>
      <dgm:spPr/>
      <dgm:t>
        <a:bodyPr/>
        <a:lstStyle/>
        <a:p>
          <a:endParaRPr lang="en-US"/>
        </a:p>
      </dgm:t>
    </dgm:pt>
    <dgm:pt modelId="{1C6A9640-D509-4845-8E86-1614BDB2C3EB}" cxnId="{1952FD6C-BF79-48BF-AED3-E817FC99EE2E}" type="sibTrans">
      <dgm:prSet/>
      <dgm:spPr/>
      <dgm:t>
        <a:bodyPr/>
        <a:lstStyle/>
        <a:p>
          <a:endParaRPr lang="en-US"/>
        </a:p>
      </dgm:t>
    </dgm:pt>
    <dgm:pt modelId="{E505723A-18FE-4AC3-95D5-CEDEF058F6F3}">
      <dgm:prSet/>
      <dgm:spPr/>
      <dgm:t>
        <a:bodyPr/>
        <a:lstStyle/>
        <a:p>
          <a:r>
            <a:rPr lang="da-DK" dirty="0"/>
            <a:t>Fedtlever</a:t>
          </a:r>
          <a:endParaRPr lang="en-US" dirty="0"/>
        </a:p>
      </dgm:t>
    </dgm:pt>
    <dgm:pt modelId="{A32C8FDF-C372-4BD8-BDB2-C63B95BD0BD0}" cxnId="{8F4C51EB-A143-4D9C-97B1-4B9FA718CBEF}" type="parTrans">
      <dgm:prSet/>
      <dgm:spPr/>
      <dgm:t>
        <a:bodyPr/>
        <a:lstStyle/>
        <a:p>
          <a:endParaRPr lang="en-US"/>
        </a:p>
      </dgm:t>
    </dgm:pt>
    <dgm:pt modelId="{ACF4AED5-FEF9-460E-8A13-0E41DCA84134}" cxnId="{8F4C51EB-A143-4D9C-97B1-4B9FA718CBEF}" type="sibTrans">
      <dgm:prSet/>
      <dgm:spPr/>
      <dgm:t>
        <a:bodyPr/>
        <a:lstStyle/>
        <a:p>
          <a:endParaRPr lang="en-US"/>
        </a:p>
      </dgm:t>
    </dgm:pt>
    <dgm:pt modelId="{F6ED66BA-58CD-461B-B38D-16381838D881}">
      <dgm:prSet/>
      <dgm:spPr/>
      <dgm:t>
        <a:bodyPr/>
        <a:lstStyle/>
        <a:p>
          <a:r>
            <a:rPr lang="da-DK" dirty="0"/>
            <a:t>Hepatitis </a:t>
          </a:r>
          <a:endParaRPr lang="en-US" dirty="0"/>
        </a:p>
      </dgm:t>
    </dgm:pt>
    <dgm:pt modelId="{E5A3EC26-112D-4777-8CFA-CA1C6BA0F879}" cxnId="{99110EEE-0ED2-447B-9331-41948615758F}" type="parTrans">
      <dgm:prSet/>
      <dgm:spPr/>
      <dgm:t>
        <a:bodyPr/>
        <a:lstStyle/>
        <a:p>
          <a:endParaRPr lang="en-US"/>
        </a:p>
      </dgm:t>
    </dgm:pt>
    <dgm:pt modelId="{67E06548-B95F-4162-B0D7-A253BDB0EE82}" cxnId="{99110EEE-0ED2-447B-9331-41948615758F}" type="sibTrans">
      <dgm:prSet/>
      <dgm:spPr/>
      <dgm:t>
        <a:bodyPr/>
        <a:lstStyle/>
        <a:p>
          <a:endParaRPr lang="en-US"/>
        </a:p>
      </dgm:t>
    </dgm:pt>
    <dgm:pt modelId="{1329990A-DA96-424A-BFC9-C976A431A267}">
      <dgm:prSet/>
      <dgm:spPr/>
      <dgm:t>
        <a:bodyPr/>
        <a:lstStyle/>
        <a:p>
          <a:r>
            <a:rPr lang="da-DK" dirty="0" err="1"/>
            <a:t>Icterus</a:t>
          </a:r>
          <a:r>
            <a:rPr lang="da-DK" dirty="0"/>
            <a:t> </a:t>
          </a:r>
          <a:endParaRPr lang="en-US" dirty="0"/>
        </a:p>
      </dgm:t>
    </dgm:pt>
    <dgm:pt modelId="{EAF15EAC-B615-4738-8638-C416103DE9CC}" cxnId="{E7CA2AF3-24E5-408D-A7D1-88AB6FD32819}" type="parTrans">
      <dgm:prSet/>
      <dgm:spPr/>
      <dgm:t>
        <a:bodyPr/>
        <a:lstStyle/>
        <a:p>
          <a:endParaRPr lang="en-US"/>
        </a:p>
      </dgm:t>
    </dgm:pt>
    <dgm:pt modelId="{0BE6928C-A565-4331-BBFC-0ADB1F1394F5}" cxnId="{E7CA2AF3-24E5-408D-A7D1-88AB6FD32819}" type="sibTrans">
      <dgm:prSet/>
      <dgm:spPr/>
      <dgm:t>
        <a:bodyPr/>
        <a:lstStyle/>
        <a:p>
          <a:endParaRPr lang="en-US"/>
        </a:p>
      </dgm:t>
    </dgm:pt>
    <dgm:pt modelId="{5546C3FD-EDA5-4502-80E3-5E9DB71CC2DB}">
      <dgm:prSet/>
      <dgm:spPr/>
      <dgm:t>
        <a:bodyPr/>
        <a:lstStyle/>
        <a:p>
          <a:r>
            <a:rPr lang="da-DK" dirty="0"/>
            <a:t>Levertumorer </a:t>
          </a:r>
          <a:endParaRPr lang="en-US" dirty="0"/>
        </a:p>
      </dgm:t>
    </dgm:pt>
    <dgm:pt modelId="{6BB8F47C-98F7-46DB-A28A-D6960DA23072}" cxnId="{FB4D2ABB-0F99-48CF-9BE9-973B7DAEF1D2}" type="parTrans">
      <dgm:prSet/>
      <dgm:spPr/>
      <dgm:t>
        <a:bodyPr/>
        <a:lstStyle/>
        <a:p>
          <a:endParaRPr lang="en-US"/>
        </a:p>
      </dgm:t>
    </dgm:pt>
    <dgm:pt modelId="{29C63641-CCD8-4344-BBCD-3D6524FDD60E}" cxnId="{FB4D2ABB-0F99-48CF-9BE9-973B7DAEF1D2}" type="sibTrans">
      <dgm:prSet/>
      <dgm:spPr/>
      <dgm:t>
        <a:bodyPr/>
        <a:lstStyle/>
        <a:p>
          <a:endParaRPr lang="en-US"/>
        </a:p>
      </dgm:t>
    </dgm:pt>
    <dgm:pt modelId="{72360EDD-2B8D-49FC-B20C-0D2070E4E380}">
      <dgm:prSet/>
      <dgm:spPr/>
      <dgm:t>
        <a:bodyPr/>
        <a:lstStyle/>
        <a:p>
          <a:r>
            <a:rPr lang="da-DK"/>
            <a:t>Galdeveje</a:t>
          </a:r>
          <a:endParaRPr lang="en-US"/>
        </a:p>
      </dgm:t>
    </dgm:pt>
    <dgm:pt modelId="{77ED2924-361F-40BC-89F5-8A0C95EC1651}" cxnId="{42D98F8E-8285-4336-A86E-C357431E70C3}" type="parTrans">
      <dgm:prSet/>
      <dgm:spPr/>
      <dgm:t>
        <a:bodyPr/>
        <a:lstStyle/>
        <a:p>
          <a:endParaRPr lang="en-US"/>
        </a:p>
      </dgm:t>
    </dgm:pt>
    <dgm:pt modelId="{F1DC5CE3-DAC9-4773-A5DB-B8040224012D}" cxnId="{42D98F8E-8285-4336-A86E-C357431E70C3}" type="sibTrans">
      <dgm:prSet/>
      <dgm:spPr/>
      <dgm:t>
        <a:bodyPr/>
        <a:lstStyle/>
        <a:p>
          <a:endParaRPr lang="en-US"/>
        </a:p>
      </dgm:t>
    </dgm:pt>
    <dgm:pt modelId="{A1044AB5-B684-461C-ABFD-17C8545E8B3F}">
      <dgm:prSet/>
      <dgm:spPr/>
      <dgm:t>
        <a:bodyPr/>
        <a:lstStyle/>
        <a:p>
          <a:r>
            <a:rPr lang="da-DK" dirty="0"/>
            <a:t>Galdeblæresten </a:t>
          </a:r>
          <a:endParaRPr lang="en-US" dirty="0"/>
        </a:p>
      </dgm:t>
    </dgm:pt>
    <dgm:pt modelId="{DEBDF649-298D-45B4-AED8-8CC586BA0900}" cxnId="{75D2B561-4CB8-4C5D-882A-8E118787DD05}" type="parTrans">
      <dgm:prSet/>
      <dgm:spPr/>
      <dgm:t>
        <a:bodyPr/>
        <a:lstStyle/>
        <a:p>
          <a:endParaRPr lang="en-US"/>
        </a:p>
      </dgm:t>
    </dgm:pt>
    <dgm:pt modelId="{A0D9494B-47C7-4684-AB39-75FAB47CA2F7}" cxnId="{75D2B561-4CB8-4C5D-882A-8E118787DD05}" type="sibTrans">
      <dgm:prSet/>
      <dgm:spPr/>
      <dgm:t>
        <a:bodyPr/>
        <a:lstStyle/>
        <a:p>
          <a:endParaRPr lang="en-US"/>
        </a:p>
      </dgm:t>
    </dgm:pt>
    <dgm:pt modelId="{07FCE29E-4CA3-48F5-A95A-4DCA7DDB2B04}">
      <dgm:prSet/>
      <dgm:spPr/>
      <dgm:t>
        <a:bodyPr/>
        <a:lstStyle/>
        <a:p>
          <a:r>
            <a:rPr lang="da-DK" dirty="0"/>
            <a:t>Galdeblærebetændelse </a:t>
          </a:r>
          <a:endParaRPr lang="en-US" dirty="0"/>
        </a:p>
      </dgm:t>
    </dgm:pt>
    <dgm:pt modelId="{F31022E3-86CA-40D3-9072-C30D97D10BDC}" cxnId="{3C301960-15F3-48D3-96EB-BB4DFF0D976C}" type="parTrans">
      <dgm:prSet/>
      <dgm:spPr/>
      <dgm:t>
        <a:bodyPr/>
        <a:lstStyle/>
        <a:p>
          <a:endParaRPr lang="en-US"/>
        </a:p>
      </dgm:t>
    </dgm:pt>
    <dgm:pt modelId="{992CBAD7-A78C-4B5B-B774-1A06BCF2F737}" cxnId="{3C301960-15F3-48D3-96EB-BB4DFF0D976C}" type="sibTrans">
      <dgm:prSet/>
      <dgm:spPr/>
      <dgm:t>
        <a:bodyPr/>
        <a:lstStyle/>
        <a:p>
          <a:endParaRPr lang="en-US"/>
        </a:p>
      </dgm:t>
    </dgm:pt>
    <dgm:pt modelId="{D851B21F-B307-4FB0-B780-D5FEEE58BF55}">
      <dgm:prSet/>
      <dgm:spPr/>
      <dgm:t>
        <a:bodyPr/>
        <a:lstStyle/>
        <a:p>
          <a:r>
            <a:rPr lang="da-DK" dirty="0" err="1"/>
            <a:t>Choledocholithiasis</a:t>
          </a:r>
          <a:r>
            <a:rPr lang="da-DK" dirty="0"/>
            <a:t> </a:t>
          </a:r>
          <a:endParaRPr lang="en-US" dirty="0"/>
        </a:p>
      </dgm:t>
    </dgm:pt>
    <dgm:pt modelId="{E405CA4A-AB8B-4D5F-BAF5-62B0BE520D43}" cxnId="{7FA6CF3F-3314-402A-8ECC-957D913D1D94}" type="parTrans">
      <dgm:prSet/>
      <dgm:spPr/>
      <dgm:t>
        <a:bodyPr/>
        <a:lstStyle/>
        <a:p>
          <a:endParaRPr lang="en-US"/>
        </a:p>
      </dgm:t>
    </dgm:pt>
    <dgm:pt modelId="{60276BB2-BF62-45AC-BBA2-354E83DBC442}" cxnId="{7FA6CF3F-3314-402A-8ECC-957D913D1D94}" type="sibTrans">
      <dgm:prSet/>
      <dgm:spPr/>
      <dgm:t>
        <a:bodyPr/>
        <a:lstStyle/>
        <a:p>
          <a:endParaRPr lang="en-US"/>
        </a:p>
      </dgm:t>
    </dgm:pt>
    <dgm:pt modelId="{EEB78222-6C08-45E3-965E-C13F98C6949A}">
      <dgm:prSet/>
      <dgm:spPr/>
      <dgm:t>
        <a:bodyPr/>
        <a:lstStyle/>
        <a:p>
          <a:r>
            <a:rPr lang="da-DK" dirty="0" err="1"/>
            <a:t>Cholangit</a:t>
          </a:r>
          <a:r>
            <a:rPr lang="da-DK" dirty="0"/>
            <a:t> </a:t>
          </a:r>
          <a:endParaRPr lang="en-US" dirty="0"/>
        </a:p>
      </dgm:t>
    </dgm:pt>
    <dgm:pt modelId="{03CC2307-AF8A-4463-8BDE-2FABF1D9979F}" cxnId="{9BB8590B-DE97-4496-9837-1F0B8971C0EB}" type="parTrans">
      <dgm:prSet/>
      <dgm:spPr/>
      <dgm:t>
        <a:bodyPr/>
        <a:lstStyle/>
        <a:p>
          <a:endParaRPr lang="en-US"/>
        </a:p>
      </dgm:t>
    </dgm:pt>
    <dgm:pt modelId="{90028A66-74E9-4706-A51F-610C7B275FC9}" cxnId="{9BB8590B-DE97-4496-9837-1F0B8971C0EB}" type="sibTrans">
      <dgm:prSet/>
      <dgm:spPr/>
      <dgm:t>
        <a:bodyPr/>
        <a:lstStyle/>
        <a:p>
          <a:endParaRPr lang="en-US"/>
        </a:p>
      </dgm:t>
    </dgm:pt>
    <dgm:pt modelId="{0DFE973D-B3A1-472B-9478-B64CEC2130EC}" type="pres">
      <dgm:prSet presAssocID="{92E179B1-1383-4927-A0C9-2B90DF6CB8BF}" presName="Name0" presStyleCnt="0">
        <dgm:presLayoutVars>
          <dgm:dir/>
          <dgm:animLvl val="lvl"/>
          <dgm:resizeHandles val="exact"/>
        </dgm:presLayoutVars>
      </dgm:prSet>
      <dgm:spPr/>
    </dgm:pt>
    <dgm:pt modelId="{7B74D433-ADA5-4AFA-ADE1-90187AD46ECF}" type="pres">
      <dgm:prSet presAssocID="{028B5D63-A2BD-42FF-8EBF-4EB991706D8B}" presName="composite" presStyleCnt="0"/>
      <dgm:spPr/>
    </dgm:pt>
    <dgm:pt modelId="{C6739B88-2C78-40D5-AFBB-DAC93F263D89}" type="pres">
      <dgm:prSet presAssocID="{028B5D63-A2BD-42FF-8EBF-4EB991706D8B}" presName="parTx" presStyleLbl="alignNode1" presStyleIdx="0" presStyleCnt="3">
        <dgm:presLayoutVars>
          <dgm:chMax val="0"/>
          <dgm:chPref val="0"/>
          <dgm:bulletEnabled val="1"/>
        </dgm:presLayoutVars>
      </dgm:prSet>
      <dgm:spPr/>
    </dgm:pt>
    <dgm:pt modelId="{78B4CF17-8A6D-4F59-9D0F-A5D473A36748}" type="pres">
      <dgm:prSet presAssocID="{028B5D63-A2BD-42FF-8EBF-4EB991706D8B}" presName="desTx" presStyleLbl="alignAccFollowNode1" presStyleIdx="0" presStyleCnt="3">
        <dgm:presLayoutVars>
          <dgm:bulletEnabled val="1"/>
        </dgm:presLayoutVars>
      </dgm:prSet>
      <dgm:spPr/>
    </dgm:pt>
    <dgm:pt modelId="{E981BB03-26A5-4F1C-9EC3-D0354E1AEBD5}" type="pres">
      <dgm:prSet presAssocID="{B9C6556D-0C76-4A9A-9F03-B8D1C06035DE}" presName="space" presStyleCnt="0"/>
      <dgm:spPr/>
    </dgm:pt>
    <dgm:pt modelId="{CA3A47E7-5549-4636-9D7E-E0E909FB487A}" type="pres">
      <dgm:prSet presAssocID="{7869F1C0-121B-48E4-97ED-60EA4EA72D4C}" presName="composite" presStyleCnt="0"/>
      <dgm:spPr/>
    </dgm:pt>
    <dgm:pt modelId="{984109B6-86E9-4EDF-806E-60E166284257}" type="pres">
      <dgm:prSet presAssocID="{7869F1C0-121B-48E4-97ED-60EA4EA72D4C}" presName="parTx" presStyleLbl="alignNode1" presStyleIdx="1" presStyleCnt="3">
        <dgm:presLayoutVars>
          <dgm:chMax val="0"/>
          <dgm:chPref val="0"/>
          <dgm:bulletEnabled val="1"/>
        </dgm:presLayoutVars>
      </dgm:prSet>
      <dgm:spPr/>
    </dgm:pt>
    <dgm:pt modelId="{407BD751-8752-4879-B3A4-E874F41AF122}" type="pres">
      <dgm:prSet presAssocID="{7869F1C0-121B-48E4-97ED-60EA4EA72D4C}" presName="desTx" presStyleLbl="alignAccFollowNode1" presStyleIdx="1" presStyleCnt="3">
        <dgm:presLayoutVars>
          <dgm:bulletEnabled val="1"/>
        </dgm:presLayoutVars>
      </dgm:prSet>
      <dgm:spPr/>
    </dgm:pt>
    <dgm:pt modelId="{B445F2C0-931E-4457-9F56-3E9711A1EEAE}" type="pres">
      <dgm:prSet presAssocID="{A3F526FB-52A5-4E0B-B772-AD24196747C6}" presName="space" presStyleCnt="0"/>
      <dgm:spPr/>
    </dgm:pt>
    <dgm:pt modelId="{14CBC444-2A1A-4EC3-BB14-4158E35884DF}" type="pres">
      <dgm:prSet presAssocID="{72360EDD-2B8D-49FC-B20C-0D2070E4E380}" presName="composite" presStyleCnt="0"/>
      <dgm:spPr/>
    </dgm:pt>
    <dgm:pt modelId="{F2443FD6-A4B6-472D-8D85-1EB35016E680}" type="pres">
      <dgm:prSet presAssocID="{72360EDD-2B8D-49FC-B20C-0D2070E4E380}" presName="parTx" presStyleLbl="alignNode1" presStyleIdx="2" presStyleCnt="3">
        <dgm:presLayoutVars>
          <dgm:chMax val="0"/>
          <dgm:chPref val="0"/>
          <dgm:bulletEnabled val="1"/>
        </dgm:presLayoutVars>
      </dgm:prSet>
      <dgm:spPr/>
    </dgm:pt>
    <dgm:pt modelId="{56A0F3E3-9540-40A1-9E7C-A5DF64ADC660}" type="pres">
      <dgm:prSet presAssocID="{72360EDD-2B8D-49FC-B20C-0D2070E4E380}" presName="desTx" presStyleLbl="alignAccFollowNode1" presStyleIdx="2" presStyleCnt="3">
        <dgm:presLayoutVars>
          <dgm:bulletEnabled val="1"/>
        </dgm:presLayoutVars>
      </dgm:prSet>
      <dgm:spPr/>
    </dgm:pt>
  </dgm:ptLst>
  <dgm:cxnLst>
    <dgm:cxn modelId="{9BB8590B-DE97-4496-9837-1F0B8971C0EB}" srcId="{72360EDD-2B8D-49FC-B20C-0D2070E4E380}" destId="{EEB78222-6C08-45E3-965E-C13F98C6949A}" srcOrd="3" destOrd="0" parTransId="{03CC2307-AF8A-4463-8BDE-2FABF1D9979F}" sibTransId="{90028A66-74E9-4706-A51F-610C7B275FC9}"/>
    <dgm:cxn modelId="{C762C018-B1E8-45A8-A36D-7DB25C1581D0}" type="presOf" srcId="{07FCE29E-4CA3-48F5-A95A-4DCA7DDB2B04}" destId="{56A0F3E3-9540-40A1-9E7C-A5DF64ADC660}" srcOrd="0" destOrd="1" presId="urn:microsoft.com/office/officeart/2005/8/layout/hList1"/>
    <dgm:cxn modelId="{4BCED71A-3620-4B15-8CFE-B09D4BE4718F}" type="presOf" srcId="{92E179B1-1383-4927-A0C9-2B90DF6CB8BF}" destId="{0DFE973D-B3A1-472B-9478-B64CEC2130EC}" srcOrd="0" destOrd="0" presId="urn:microsoft.com/office/officeart/2005/8/layout/hList1"/>
    <dgm:cxn modelId="{CBBCE31C-B338-4509-883D-37A6064026C6}" type="presOf" srcId="{028B5D63-A2BD-42FF-8EBF-4EB991706D8B}" destId="{C6739B88-2C78-40D5-AFBB-DAC93F263D89}" srcOrd="0" destOrd="0" presId="urn:microsoft.com/office/officeart/2005/8/layout/hList1"/>
    <dgm:cxn modelId="{879EB020-DE67-49A1-AD8F-BFB7FE43D88C}" type="presOf" srcId="{BE33C17B-7659-4BB3-A480-EA52F306139A}" destId="{407BD751-8752-4879-B3A4-E874F41AF122}" srcOrd="0" destOrd="0" presId="urn:microsoft.com/office/officeart/2005/8/layout/hList1"/>
    <dgm:cxn modelId="{0FCC2531-CD16-435D-B587-F41365FECD9C}" srcId="{92E179B1-1383-4927-A0C9-2B90DF6CB8BF}" destId="{028B5D63-A2BD-42FF-8EBF-4EB991706D8B}" srcOrd="0" destOrd="0" parTransId="{58FAE1D8-57D2-4658-9BD8-D05AFAB63E9E}" sibTransId="{B9C6556D-0C76-4A9A-9F03-B8D1C06035DE}"/>
    <dgm:cxn modelId="{39CDEE3E-DB41-4059-B9F6-948C672797E1}" type="presOf" srcId="{5546C3FD-EDA5-4502-80E3-5E9DB71CC2DB}" destId="{407BD751-8752-4879-B3A4-E874F41AF122}" srcOrd="0" destOrd="4" presId="urn:microsoft.com/office/officeart/2005/8/layout/hList1"/>
    <dgm:cxn modelId="{7FA6CF3F-3314-402A-8ECC-957D913D1D94}" srcId="{72360EDD-2B8D-49FC-B20C-0D2070E4E380}" destId="{D851B21F-B307-4FB0-B780-D5FEEE58BF55}" srcOrd="2" destOrd="0" parTransId="{E405CA4A-AB8B-4D5F-BAF5-62B0BE520D43}" sibTransId="{60276BB2-BF62-45AC-BBA2-354E83DBC442}"/>
    <dgm:cxn modelId="{3C301960-15F3-48D3-96EB-BB4DFF0D976C}" srcId="{72360EDD-2B8D-49FC-B20C-0D2070E4E380}" destId="{07FCE29E-4CA3-48F5-A95A-4DCA7DDB2B04}" srcOrd="1" destOrd="0" parTransId="{F31022E3-86CA-40D3-9072-C30D97D10BDC}" sibTransId="{992CBAD7-A78C-4B5B-B774-1A06BCF2F737}"/>
    <dgm:cxn modelId="{75D2B561-4CB8-4C5D-882A-8E118787DD05}" srcId="{72360EDD-2B8D-49FC-B20C-0D2070E4E380}" destId="{A1044AB5-B684-461C-ABFD-17C8545E8B3F}" srcOrd="0" destOrd="0" parTransId="{DEBDF649-298D-45B4-AED8-8CC586BA0900}" sibTransId="{A0D9494B-47C7-4684-AB39-75FAB47CA2F7}"/>
    <dgm:cxn modelId="{6819926B-FFAC-4C6C-87F9-2ACD148B616F}" type="presOf" srcId="{D851B21F-B307-4FB0-B780-D5FEEE58BF55}" destId="{56A0F3E3-9540-40A1-9E7C-A5DF64ADC660}" srcOrd="0" destOrd="2" presId="urn:microsoft.com/office/officeart/2005/8/layout/hList1"/>
    <dgm:cxn modelId="{1952FD6C-BF79-48BF-AED3-E817FC99EE2E}" srcId="{7869F1C0-121B-48E4-97ED-60EA4EA72D4C}" destId="{BE33C17B-7659-4BB3-A480-EA52F306139A}" srcOrd="0" destOrd="0" parTransId="{B6DF2167-82E8-4385-9AF4-A25E0BEDC694}" sibTransId="{1C6A9640-D509-4845-8E86-1614BDB2C3EB}"/>
    <dgm:cxn modelId="{F63BC44D-F0BD-4098-AC14-00472EEDFC9A}" type="presOf" srcId="{F6ED66BA-58CD-461B-B38D-16381838D881}" destId="{407BD751-8752-4879-B3A4-E874F41AF122}" srcOrd="0" destOrd="2" presId="urn:microsoft.com/office/officeart/2005/8/layout/hList1"/>
    <dgm:cxn modelId="{C87AFD4E-31D8-46CA-B74D-86661B399E06}" srcId="{028B5D63-A2BD-42FF-8EBF-4EB991706D8B}" destId="{7594F51A-BDC3-487A-B195-EAACC3853853}" srcOrd="2" destOrd="0" parTransId="{36208BB9-49FD-4FC3-8118-378F17F87034}" sibTransId="{85D37A20-1481-48D5-BE14-E50F17A9AA77}"/>
    <dgm:cxn modelId="{95008A71-CEA8-4D27-A524-1A01347E4CD8}" type="presOf" srcId="{A1044AB5-B684-461C-ABFD-17C8545E8B3F}" destId="{56A0F3E3-9540-40A1-9E7C-A5DF64ADC660}" srcOrd="0" destOrd="0" presId="urn:microsoft.com/office/officeart/2005/8/layout/hList1"/>
    <dgm:cxn modelId="{CAE7607D-9173-4911-8816-05ECB588D058}" type="presOf" srcId="{1329990A-DA96-424A-BFC9-C976A431A267}" destId="{407BD751-8752-4879-B3A4-E874F41AF122}" srcOrd="0" destOrd="3" presId="urn:microsoft.com/office/officeart/2005/8/layout/hList1"/>
    <dgm:cxn modelId="{858F337E-A92D-421B-BBF4-319A373987CE}" type="presOf" srcId="{EEB78222-6C08-45E3-965E-C13F98C6949A}" destId="{56A0F3E3-9540-40A1-9E7C-A5DF64ADC660}" srcOrd="0" destOrd="3" presId="urn:microsoft.com/office/officeart/2005/8/layout/hList1"/>
    <dgm:cxn modelId="{86521282-4D75-4B92-BA9E-CC5E886392B6}" type="presOf" srcId="{E505723A-18FE-4AC3-95D5-CEDEF058F6F3}" destId="{407BD751-8752-4879-B3A4-E874F41AF122}" srcOrd="0" destOrd="1" presId="urn:microsoft.com/office/officeart/2005/8/layout/hList1"/>
    <dgm:cxn modelId="{FD36E884-2108-417C-8104-58937DB780DE}" type="presOf" srcId="{72360EDD-2B8D-49FC-B20C-0D2070E4E380}" destId="{F2443FD6-A4B6-472D-8D85-1EB35016E680}" srcOrd="0" destOrd="0" presId="urn:microsoft.com/office/officeart/2005/8/layout/hList1"/>
    <dgm:cxn modelId="{7733B38C-84D7-455F-BDFF-06D08E6C16EC}" srcId="{028B5D63-A2BD-42FF-8EBF-4EB991706D8B}" destId="{53BB5C04-428B-4B32-A45F-C0B58F3F4E1D}" srcOrd="0" destOrd="0" parTransId="{913687D7-2E71-4A64-8A8B-E1AAADF00BDF}" sibTransId="{CD08E3F3-C2D1-4507-ACFF-DA96F52E2B3B}"/>
    <dgm:cxn modelId="{42D98F8E-8285-4336-A86E-C357431E70C3}" srcId="{92E179B1-1383-4927-A0C9-2B90DF6CB8BF}" destId="{72360EDD-2B8D-49FC-B20C-0D2070E4E380}" srcOrd="2" destOrd="0" parTransId="{77ED2924-361F-40BC-89F5-8A0C95EC1651}" sibTransId="{F1DC5CE3-DAC9-4773-A5DB-B8040224012D}"/>
    <dgm:cxn modelId="{D812BD93-C58D-4804-BFA6-D2B386584B60}" type="presOf" srcId="{DFAD3571-9C4F-4373-9E9D-57403954CAC9}" destId="{78B4CF17-8A6D-4F59-9D0F-A5D473A36748}" srcOrd="0" destOrd="1" presId="urn:microsoft.com/office/officeart/2005/8/layout/hList1"/>
    <dgm:cxn modelId="{042B4F9A-E524-4945-A9BD-409EEDE892BC}" type="presOf" srcId="{7594F51A-BDC3-487A-B195-EAACC3853853}" destId="{78B4CF17-8A6D-4F59-9D0F-A5D473A36748}" srcOrd="0" destOrd="2" presId="urn:microsoft.com/office/officeart/2005/8/layout/hList1"/>
    <dgm:cxn modelId="{20F7BEA4-6A74-4F4D-A9E4-520BE32724B5}" srcId="{92E179B1-1383-4927-A0C9-2B90DF6CB8BF}" destId="{7869F1C0-121B-48E4-97ED-60EA4EA72D4C}" srcOrd="1" destOrd="0" parTransId="{8454B317-1FEF-4287-90CA-FD0CA0E2C92F}" sibTransId="{A3F526FB-52A5-4E0B-B772-AD24196747C6}"/>
    <dgm:cxn modelId="{D51891B8-27A3-41D1-8454-1951ECE7C3BD}" type="presOf" srcId="{53BB5C04-428B-4B32-A45F-C0B58F3F4E1D}" destId="{78B4CF17-8A6D-4F59-9D0F-A5D473A36748}" srcOrd="0" destOrd="0" presId="urn:microsoft.com/office/officeart/2005/8/layout/hList1"/>
    <dgm:cxn modelId="{FB4D2ABB-0F99-48CF-9BE9-973B7DAEF1D2}" srcId="{7869F1C0-121B-48E4-97ED-60EA4EA72D4C}" destId="{5546C3FD-EDA5-4502-80E3-5E9DB71CC2DB}" srcOrd="4" destOrd="0" parTransId="{6BB8F47C-98F7-46DB-A28A-D6960DA23072}" sibTransId="{29C63641-CCD8-4344-BBCD-3D6524FDD60E}"/>
    <dgm:cxn modelId="{FAE5E5CB-FEEE-4588-8F4A-27194812361B}" type="presOf" srcId="{7869F1C0-121B-48E4-97ED-60EA4EA72D4C}" destId="{984109B6-86E9-4EDF-806E-60E166284257}" srcOrd="0" destOrd="0" presId="urn:microsoft.com/office/officeart/2005/8/layout/hList1"/>
    <dgm:cxn modelId="{DF5F8BE4-D46C-4A1E-AEE5-5D49B902076D}" srcId="{028B5D63-A2BD-42FF-8EBF-4EB991706D8B}" destId="{DFAD3571-9C4F-4373-9E9D-57403954CAC9}" srcOrd="1" destOrd="0" parTransId="{0C1EE8C5-318F-42D9-AC41-0656569A9E8E}" sibTransId="{E14EBAA2-A996-4025-8707-60B6437E66F5}"/>
    <dgm:cxn modelId="{8F4C51EB-A143-4D9C-97B1-4B9FA718CBEF}" srcId="{7869F1C0-121B-48E4-97ED-60EA4EA72D4C}" destId="{E505723A-18FE-4AC3-95D5-CEDEF058F6F3}" srcOrd="1" destOrd="0" parTransId="{A32C8FDF-C372-4BD8-BDB2-C63B95BD0BD0}" sibTransId="{ACF4AED5-FEF9-460E-8A13-0E41DCA84134}"/>
    <dgm:cxn modelId="{99110EEE-0ED2-447B-9331-41948615758F}" srcId="{7869F1C0-121B-48E4-97ED-60EA4EA72D4C}" destId="{F6ED66BA-58CD-461B-B38D-16381838D881}" srcOrd="2" destOrd="0" parTransId="{E5A3EC26-112D-4777-8CFA-CA1C6BA0F879}" sibTransId="{67E06548-B95F-4162-B0D7-A253BDB0EE82}"/>
    <dgm:cxn modelId="{E7CA2AF3-24E5-408D-A7D1-88AB6FD32819}" srcId="{7869F1C0-121B-48E4-97ED-60EA4EA72D4C}" destId="{1329990A-DA96-424A-BFC9-C976A431A267}" srcOrd="3" destOrd="0" parTransId="{EAF15EAC-B615-4738-8638-C416103DE9CC}" sibTransId="{0BE6928C-A565-4331-BBFC-0ADB1F1394F5}"/>
    <dgm:cxn modelId="{59F83EA6-C806-4070-BE40-C3E4E8E30800}" type="presParOf" srcId="{0DFE973D-B3A1-472B-9478-B64CEC2130EC}" destId="{7B74D433-ADA5-4AFA-ADE1-90187AD46ECF}" srcOrd="0" destOrd="0" presId="urn:microsoft.com/office/officeart/2005/8/layout/hList1"/>
    <dgm:cxn modelId="{E543323D-AC6D-4BE7-A253-A26ED5998B40}" type="presParOf" srcId="{7B74D433-ADA5-4AFA-ADE1-90187AD46ECF}" destId="{C6739B88-2C78-40D5-AFBB-DAC93F263D89}" srcOrd="0" destOrd="0" presId="urn:microsoft.com/office/officeart/2005/8/layout/hList1"/>
    <dgm:cxn modelId="{DE2D4FAB-F8D4-45E4-8ADE-81DCA4D2587E}" type="presParOf" srcId="{7B74D433-ADA5-4AFA-ADE1-90187AD46ECF}" destId="{78B4CF17-8A6D-4F59-9D0F-A5D473A36748}" srcOrd="1" destOrd="0" presId="urn:microsoft.com/office/officeart/2005/8/layout/hList1"/>
    <dgm:cxn modelId="{F3484396-C856-4A83-B8A1-5420293563EC}" type="presParOf" srcId="{0DFE973D-B3A1-472B-9478-B64CEC2130EC}" destId="{E981BB03-26A5-4F1C-9EC3-D0354E1AEBD5}" srcOrd="1" destOrd="0" presId="urn:microsoft.com/office/officeart/2005/8/layout/hList1"/>
    <dgm:cxn modelId="{CA915556-592E-4610-9A4F-6BB44B480813}" type="presParOf" srcId="{0DFE973D-B3A1-472B-9478-B64CEC2130EC}" destId="{CA3A47E7-5549-4636-9D7E-E0E909FB487A}" srcOrd="2" destOrd="0" presId="urn:microsoft.com/office/officeart/2005/8/layout/hList1"/>
    <dgm:cxn modelId="{86CEF7B7-A0F8-4413-8F47-DBE95267E1D2}" type="presParOf" srcId="{CA3A47E7-5549-4636-9D7E-E0E909FB487A}" destId="{984109B6-86E9-4EDF-806E-60E166284257}" srcOrd="0" destOrd="0" presId="urn:microsoft.com/office/officeart/2005/8/layout/hList1"/>
    <dgm:cxn modelId="{21613318-E266-4DD3-9235-3A940773D9AE}" type="presParOf" srcId="{CA3A47E7-5549-4636-9D7E-E0E909FB487A}" destId="{407BD751-8752-4879-B3A4-E874F41AF122}" srcOrd="1" destOrd="0" presId="urn:microsoft.com/office/officeart/2005/8/layout/hList1"/>
    <dgm:cxn modelId="{B3C15987-B84C-4BDD-BC18-20DD07C1C22F}" type="presParOf" srcId="{0DFE973D-B3A1-472B-9478-B64CEC2130EC}" destId="{B445F2C0-931E-4457-9F56-3E9711A1EEAE}" srcOrd="3" destOrd="0" presId="urn:microsoft.com/office/officeart/2005/8/layout/hList1"/>
    <dgm:cxn modelId="{9D108C3E-166E-471B-9202-79CCED7DFDF0}" type="presParOf" srcId="{0DFE973D-B3A1-472B-9478-B64CEC2130EC}" destId="{14CBC444-2A1A-4EC3-BB14-4158E35884DF}" srcOrd="4" destOrd="0" presId="urn:microsoft.com/office/officeart/2005/8/layout/hList1"/>
    <dgm:cxn modelId="{0EFD1512-B729-4FD2-866B-C32C141E56D7}" type="presParOf" srcId="{14CBC444-2A1A-4EC3-BB14-4158E35884DF}" destId="{F2443FD6-A4B6-472D-8D85-1EB35016E680}" srcOrd="0" destOrd="0" presId="urn:microsoft.com/office/officeart/2005/8/layout/hList1"/>
    <dgm:cxn modelId="{34B343B3-46E0-4486-98EF-E854137596BE}" type="presParOf" srcId="{14CBC444-2A1A-4EC3-BB14-4158E35884DF}" destId="{56A0F3E3-9540-40A1-9E7C-A5DF64ADC660}"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39B88-2C78-40D5-AFBB-DAC93F263D89}">
      <dsp:nvSpPr>
        <dsp:cNvPr id="0" name=""/>
        <dsp:cNvSpPr/>
      </dsp:nvSpPr>
      <dsp:spPr>
        <a:xfrm>
          <a:off x="3286" y="887911"/>
          <a:ext cx="3203971"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da-DK" sz="2200" kern="1200"/>
            <a:t>Pancreas</a:t>
          </a:r>
          <a:endParaRPr lang="en-US" sz="2200" kern="1200"/>
        </a:p>
      </dsp:txBody>
      <dsp:txXfrm>
        <a:off x="3286" y="887911"/>
        <a:ext cx="3203971" cy="633600"/>
      </dsp:txXfrm>
    </dsp:sp>
    <dsp:sp modelId="{78B4CF17-8A6D-4F59-9D0F-A5D473A36748}">
      <dsp:nvSpPr>
        <dsp:cNvPr id="0" name=""/>
        <dsp:cNvSpPr/>
      </dsp:nvSpPr>
      <dsp:spPr>
        <a:xfrm>
          <a:off x="3286" y="1521511"/>
          <a:ext cx="3203971" cy="19419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da-DK" sz="2200" kern="1200" dirty="0"/>
            <a:t>Akut </a:t>
          </a:r>
          <a:r>
            <a:rPr lang="da-DK" sz="2200" kern="1200" dirty="0" err="1"/>
            <a:t>pancreatit</a:t>
          </a:r>
          <a:r>
            <a:rPr lang="da-DK" sz="2200" kern="1200" dirty="0"/>
            <a:t> </a:t>
          </a:r>
          <a:endParaRPr lang="en-US" sz="2200" kern="1200" dirty="0"/>
        </a:p>
        <a:p>
          <a:pPr marL="228600" lvl="1" indent="-228600" algn="l" defTabSz="977900">
            <a:lnSpc>
              <a:spcPct val="90000"/>
            </a:lnSpc>
            <a:spcBef>
              <a:spcPct val="0"/>
            </a:spcBef>
            <a:spcAft>
              <a:spcPct val="15000"/>
            </a:spcAft>
            <a:buChar char="•"/>
          </a:pPr>
          <a:r>
            <a:rPr lang="da-DK" sz="2200" kern="1200" dirty="0"/>
            <a:t>Kronisk </a:t>
          </a:r>
          <a:r>
            <a:rPr lang="da-DK" sz="2200" kern="1200" dirty="0" err="1"/>
            <a:t>pancreatit</a:t>
          </a:r>
          <a:r>
            <a:rPr lang="da-DK" sz="2200" kern="1200" dirty="0"/>
            <a:t> </a:t>
          </a:r>
          <a:endParaRPr lang="en-US" sz="2200" kern="1200" dirty="0"/>
        </a:p>
        <a:p>
          <a:pPr marL="228600" lvl="1" indent="-228600" algn="l" defTabSz="977900">
            <a:lnSpc>
              <a:spcPct val="90000"/>
            </a:lnSpc>
            <a:spcBef>
              <a:spcPct val="0"/>
            </a:spcBef>
            <a:spcAft>
              <a:spcPct val="15000"/>
            </a:spcAft>
            <a:buChar char="•"/>
          </a:pPr>
          <a:r>
            <a:rPr lang="da-DK" sz="2200" kern="1200" dirty="0"/>
            <a:t>Pancreas cancer </a:t>
          </a:r>
          <a:endParaRPr lang="en-US" sz="2200" kern="1200" dirty="0"/>
        </a:p>
      </dsp:txBody>
      <dsp:txXfrm>
        <a:off x="3286" y="1521511"/>
        <a:ext cx="3203971" cy="1941915"/>
      </dsp:txXfrm>
    </dsp:sp>
    <dsp:sp modelId="{984109B6-86E9-4EDF-806E-60E166284257}">
      <dsp:nvSpPr>
        <dsp:cNvPr id="0" name=""/>
        <dsp:cNvSpPr/>
      </dsp:nvSpPr>
      <dsp:spPr>
        <a:xfrm>
          <a:off x="3655814" y="887911"/>
          <a:ext cx="3203971"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da-DK" sz="2200" kern="1200"/>
            <a:t>Lever</a:t>
          </a:r>
          <a:endParaRPr lang="en-US" sz="2200" kern="1200"/>
        </a:p>
      </dsp:txBody>
      <dsp:txXfrm>
        <a:off x="3655814" y="887911"/>
        <a:ext cx="3203971" cy="633600"/>
      </dsp:txXfrm>
    </dsp:sp>
    <dsp:sp modelId="{407BD751-8752-4879-B3A4-E874F41AF122}">
      <dsp:nvSpPr>
        <dsp:cNvPr id="0" name=""/>
        <dsp:cNvSpPr/>
      </dsp:nvSpPr>
      <dsp:spPr>
        <a:xfrm>
          <a:off x="3655814" y="1521511"/>
          <a:ext cx="3203971" cy="19419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da-DK" sz="2200" kern="1200" dirty="0"/>
            <a:t>Levercirrose </a:t>
          </a:r>
          <a:endParaRPr lang="en-US" sz="2200" kern="1200" dirty="0"/>
        </a:p>
        <a:p>
          <a:pPr marL="228600" lvl="1" indent="-228600" algn="l" defTabSz="977900">
            <a:lnSpc>
              <a:spcPct val="90000"/>
            </a:lnSpc>
            <a:spcBef>
              <a:spcPct val="0"/>
            </a:spcBef>
            <a:spcAft>
              <a:spcPct val="15000"/>
            </a:spcAft>
            <a:buChar char="•"/>
          </a:pPr>
          <a:r>
            <a:rPr lang="da-DK" sz="2200" kern="1200" dirty="0"/>
            <a:t>Fedtlever</a:t>
          </a:r>
          <a:endParaRPr lang="en-US" sz="2200" kern="1200" dirty="0"/>
        </a:p>
        <a:p>
          <a:pPr marL="228600" lvl="1" indent="-228600" algn="l" defTabSz="977900">
            <a:lnSpc>
              <a:spcPct val="90000"/>
            </a:lnSpc>
            <a:spcBef>
              <a:spcPct val="0"/>
            </a:spcBef>
            <a:spcAft>
              <a:spcPct val="15000"/>
            </a:spcAft>
            <a:buChar char="•"/>
          </a:pPr>
          <a:r>
            <a:rPr lang="da-DK" sz="2200" kern="1200" dirty="0"/>
            <a:t>Hepatitis </a:t>
          </a:r>
          <a:endParaRPr lang="en-US" sz="2200" kern="1200" dirty="0"/>
        </a:p>
        <a:p>
          <a:pPr marL="228600" lvl="1" indent="-228600" algn="l" defTabSz="977900">
            <a:lnSpc>
              <a:spcPct val="90000"/>
            </a:lnSpc>
            <a:spcBef>
              <a:spcPct val="0"/>
            </a:spcBef>
            <a:spcAft>
              <a:spcPct val="15000"/>
            </a:spcAft>
            <a:buChar char="•"/>
          </a:pPr>
          <a:r>
            <a:rPr lang="da-DK" sz="2200" kern="1200" dirty="0" err="1"/>
            <a:t>Icterus</a:t>
          </a:r>
          <a:r>
            <a:rPr lang="da-DK" sz="2200" kern="1200" dirty="0"/>
            <a:t> </a:t>
          </a:r>
          <a:endParaRPr lang="en-US" sz="2200" kern="1200" dirty="0"/>
        </a:p>
        <a:p>
          <a:pPr marL="228600" lvl="1" indent="-228600" algn="l" defTabSz="977900">
            <a:lnSpc>
              <a:spcPct val="90000"/>
            </a:lnSpc>
            <a:spcBef>
              <a:spcPct val="0"/>
            </a:spcBef>
            <a:spcAft>
              <a:spcPct val="15000"/>
            </a:spcAft>
            <a:buChar char="•"/>
          </a:pPr>
          <a:r>
            <a:rPr lang="da-DK" sz="2200" kern="1200" dirty="0"/>
            <a:t>Levertumorer </a:t>
          </a:r>
          <a:endParaRPr lang="en-US" sz="2200" kern="1200" dirty="0"/>
        </a:p>
      </dsp:txBody>
      <dsp:txXfrm>
        <a:off x="3655814" y="1521511"/>
        <a:ext cx="3203971" cy="1941915"/>
      </dsp:txXfrm>
    </dsp:sp>
    <dsp:sp modelId="{F2443FD6-A4B6-472D-8D85-1EB35016E680}">
      <dsp:nvSpPr>
        <dsp:cNvPr id="0" name=""/>
        <dsp:cNvSpPr/>
      </dsp:nvSpPr>
      <dsp:spPr>
        <a:xfrm>
          <a:off x="7308342" y="887911"/>
          <a:ext cx="3203971"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da-DK" sz="2200" kern="1200"/>
            <a:t>Galdeveje</a:t>
          </a:r>
          <a:endParaRPr lang="en-US" sz="2200" kern="1200"/>
        </a:p>
      </dsp:txBody>
      <dsp:txXfrm>
        <a:off x="7308342" y="887911"/>
        <a:ext cx="3203971" cy="633600"/>
      </dsp:txXfrm>
    </dsp:sp>
    <dsp:sp modelId="{56A0F3E3-9540-40A1-9E7C-A5DF64ADC660}">
      <dsp:nvSpPr>
        <dsp:cNvPr id="0" name=""/>
        <dsp:cNvSpPr/>
      </dsp:nvSpPr>
      <dsp:spPr>
        <a:xfrm>
          <a:off x="7308342" y="1521511"/>
          <a:ext cx="3203971" cy="19419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da-DK" sz="2200" kern="1200" dirty="0"/>
            <a:t>Galdeblæresten </a:t>
          </a:r>
          <a:endParaRPr lang="en-US" sz="2200" kern="1200" dirty="0"/>
        </a:p>
        <a:p>
          <a:pPr marL="228600" lvl="1" indent="-228600" algn="l" defTabSz="977900">
            <a:lnSpc>
              <a:spcPct val="90000"/>
            </a:lnSpc>
            <a:spcBef>
              <a:spcPct val="0"/>
            </a:spcBef>
            <a:spcAft>
              <a:spcPct val="15000"/>
            </a:spcAft>
            <a:buChar char="•"/>
          </a:pPr>
          <a:r>
            <a:rPr lang="da-DK" sz="2200" kern="1200" dirty="0"/>
            <a:t>Galdeblærebetændelse </a:t>
          </a:r>
          <a:endParaRPr lang="en-US" sz="2200" kern="1200" dirty="0"/>
        </a:p>
        <a:p>
          <a:pPr marL="228600" lvl="1" indent="-228600" algn="l" defTabSz="977900">
            <a:lnSpc>
              <a:spcPct val="90000"/>
            </a:lnSpc>
            <a:spcBef>
              <a:spcPct val="0"/>
            </a:spcBef>
            <a:spcAft>
              <a:spcPct val="15000"/>
            </a:spcAft>
            <a:buChar char="•"/>
          </a:pPr>
          <a:r>
            <a:rPr lang="da-DK" sz="2200" kern="1200" dirty="0" err="1"/>
            <a:t>Choledocholithiasis</a:t>
          </a:r>
          <a:r>
            <a:rPr lang="da-DK" sz="2200" kern="1200" dirty="0"/>
            <a:t> </a:t>
          </a:r>
          <a:endParaRPr lang="en-US" sz="2200" kern="1200" dirty="0"/>
        </a:p>
        <a:p>
          <a:pPr marL="228600" lvl="1" indent="-228600" algn="l" defTabSz="977900">
            <a:lnSpc>
              <a:spcPct val="90000"/>
            </a:lnSpc>
            <a:spcBef>
              <a:spcPct val="0"/>
            </a:spcBef>
            <a:spcAft>
              <a:spcPct val="15000"/>
            </a:spcAft>
            <a:buChar char="•"/>
          </a:pPr>
          <a:r>
            <a:rPr lang="da-DK" sz="2200" kern="1200" dirty="0" err="1"/>
            <a:t>Cholangit</a:t>
          </a:r>
          <a:r>
            <a:rPr lang="da-DK" sz="2200" kern="1200" dirty="0"/>
            <a:t> </a:t>
          </a:r>
          <a:endParaRPr lang="en-US" sz="2200" kern="1200" dirty="0"/>
        </a:p>
      </dsp:txBody>
      <dsp:txXfrm>
        <a:off x="7308342" y="1521511"/>
        <a:ext cx="3203971" cy="194191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9048" tIns="49524" rIns="99048" bIns="49524" rtlCol="0"/>
          <a:lstStyle>
            <a:lvl1pPr algn="l">
              <a:defRPr sz="1300"/>
            </a:lvl1pPr>
          </a:lstStyle>
          <a:p>
            <a:endParaRPr lang="da-DK"/>
          </a:p>
        </p:txBody>
      </p:sp>
      <p:sp>
        <p:nvSpPr>
          <p:cNvPr id="3" name="Date Placeholder 2"/>
          <p:cNvSpPr>
            <a:spLocks noGrp="1"/>
          </p:cNvSpPr>
          <p:nvPr>
            <p:ph type="dt" idx="1"/>
          </p:nvPr>
        </p:nvSpPr>
        <p:spPr>
          <a:xfrm>
            <a:off x="4143588" y="0"/>
            <a:ext cx="3169920" cy="481727"/>
          </a:xfrm>
          <a:prstGeom prst="rect">
            <a:avLst/>
          </a:prstGeom>
        </p:spPr>
        <p:txBody>
          <a:bodyPr vert="horz" lIns="99048" tIns="49524" rIns="99048" bIns="49524" rtlCol="0"/>
          <a:lstStyle>
            <a:lvl1pPr algn="r">
              <a:defRPr sz="1300"/>
            </a:lvl1pPr>
          </a:lstStyle>
          <a:p>
            <a:fld id="{1CF3184C-A1EC-486C-9AD3-9C15C6B6859A}" type="datetimeFigureOut">
              <a:rPr lang="da-DK" smtClean="0"/>
            </a:fld>
            <a:endParaRPr lang="da-DK"/>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9048" tIns="49524" rIns="99048" bIns="49524" rtlCol="0" anchor="ctr"/>
          <a:lstStyle/>
          <a:p>
            <a:endParaRPr lang="da-DK"/>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9048" tIns="49524" rIns="99048" bIns="49524"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da-DK"/>
          </a:p>
        </p:txBody>
      </p:sp>
      <p:sp>
        <p:nvSpPr>
          <p:cNvPr id="6" name="Footer Placeholder 5"/>
          <p:cNvSpPr>
            <a:spLocks noGrp="1"/>
          </p:cNvSpPr>
          <p:nvPr>
            <p:ph type="ftr" sz="quarter" idx="4"/>
          </p:nvPr>
        </p:nvSpPr>
        <p:spPr>
          <a:xfrm>
            <a:off x="0" y="9119475"/>
            <a:ext cx="3169920" cy="481726"/>
          </a:xfrm>
          <a:prstGeom prst="rect">
            <a:avLst/>
          </a:prstGeom>
        </p:spPr>
        <p:txBody>
          <a:bodyPr vert="horz" lIns="99048" tIns="49524" rIns="99048" bIns="49524" rtlCol="0" anchor="b"/>
          <a:lstStyle>
            <a:lvl1pPr algn="l">
              <a:defRPr sz="1300"/>
            </a:lvl1pPr>
          </a:lstStyle>
          <a:p>
            <a:endParaRPr lang="da-DK"/>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9048" tIns="49524" rIns="99048" bIns="49524" rtlCol="0" anchor="b"/>
          <a:lstStyle>
            <a:lvl1pPr algn="r">
              <a:defRPr sz="1300"/>
            </a:lvl1pPr>
          </a:lstStyle>
          <a:p>
            <a:fld id="{DE676058-94B2-407C-B755-B7A5C6D919AC}" type="slidenum">
              <a:rPr lang="da-DK" smtClean="0"/>
            </a:fld>
            <a:endParaRPr lang="da-DK"/>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altLang="da-DK" dirty="0"/>
          </a:p>
          <a:p>
            <a:endParaRPr lang="en-US" alt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Kronisk inflammation i pancreas </a:t>
            </a:r>
            <a:endParaRPr lang="da-DK" dirty="0"/>
          </a:p>
          <a:p>
            <a:r>
              <a:rPr lang="da-DK" dirty="0"/>
              <a:t>Alkohol = langvarigt overforbrug </a:t>
            </a:r>
            <a:endParaRPr lang="da-DK" dirty="0"/>
          </a:p>
          <a:p>
            <a:endParaRPr lang="da-DK" dirty="0"/>
          </a:p>
          <a:p>
            <a:r>
              <a:rPr lang="en-US" altLang="da-DK" dirty="0"/>
              <a:t>FORKALKNINGER I PANCREAS. Øget bindevæv og forkalkninger tyder på længerevarende inflammation!</a:t>
            </a:r>
            <a:endParaRPr lang="da-DK" dirty="0"/>
          </a:p>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Kronisk inflammation i pancreas </a:t>
            </a:r>
            <a:endParaRPr lang="da-DK" dirty="0"/>
          </a:p>
          <a:p>
            <a:r>
              <a:rPr lang="da-DK" dirty="0"/>
              <a:t>Alkohol = langvarigt overforbrug </a:t>
            </a:r>
            <a:endParaRPr lang="da-DK" dirty="0"/>
          </a:p>
          <a:p>
            <a:endParaRPr lang="da-DK" dirty="0"/>
          </a:p>
          <a:p>
            <a:r>
              <a:rPr lang="en-US" altLang="da-DK" dirty="0"/>
              <a:t>FORKALKNINGER I PANCREAS. Øget bindevæv og forkalkninger tyder på længerevarende inflammation!</a:t>
            </a:r>
            <a:endParaRPr lang="da-DK" dirty="0"/>
          </a:p>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Skal i ikke kunne udenad – kun til forståelse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Hvordan skal vi behandle dem?</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75% sidder i </a:t>
            </a:r>
            <a:r>
              <a:rPr lang="da-DK" dirty="0" err="1"/>
              <a:t>caput</a:t>
            </a:r>
            <a:r>
              <a:rPr lang="da-DK" dirty="0"/>
              <a:t> </a:t>
            </a:r>
            <a:endParaRPr lang="da-DK" dirty="0"/>
          </a:p>
          <a:p>
            <a:endParaRPr lang="da-DK" dirty="0"/>
          </a:p>
          <a:p>
            <a:r>
              <a:rPr lang="da-DK" dirty="0"/>
              <a:t>Generelt svært at diagnosticere – let at overse eller tro det er alt muligt andet mere fredeligt</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da-DK" dirty="0"/>
              <a:t>Mere om </a:t>
            </a:r>
            <a:r>
              <a:rPr lang="da-DK" dirty="0" err="1"/>
              <a:t>icterus</a:t>
            </a:r>
            <a:r>
              <a:rPr lang="da-DK" dirty="0"/>
              <a:t> senere </a:t>
            </a:r>
            <a:endParaRPr lang="da-DK" dirty="0"/>
          </a:p>
          <a:p>
            <a:pPr marL="0" marR="0" lvl="0" indent="0" algn="l" defTabSz="914400" rtl="0" eaLnBrk="1" fontAlgn="auto" latinLnBrk="0" hangingPunct="1">
              <a:lnSpc>
                <a:spcPct val="100000"/>
              </a:lnSpc>
              <a:spcBef>
                <a:spcPts val="0"/>
              </a:spcBef>
              <a:spcAft>
                <a:spcPts val="0"/>
              </a:spcAft>
              <a:buClrTx/>
              <a:buSzTx/>
              <a:buFontTx/>
              <a:buNone/>
              <a:defRPr/>
            </a:pPr>
            <a:r>
              <a:rPr lang="da-DK" dirty="0"/>
              <a:t>Kan i huske B-symptomerne? </a:t>
            </a:r>
            <a:endParaRPr lang="da-DK" dirty="0"/>
          </a:p>
          <a:p>
            <a:pPr marL="0" marR="0" lvl="0" indent="0" algn="l" defTabSz="914400" rtl="0" eaLnBrk="1" fontAlgn="auto" latinLnBrk="0" hangingPunct="1">
              <a:lnSpc>
                <a:spcPct val="100000"/>
              </a:lnSpc>
              <a:spcBef>
                <a:spcPts val="0"/>
              </a:spcBef>
              <a:spcAft>
                <a:spcPts val="0"/>
              </a:spcAft>
              <a:buClrTx/>
              <a:buSzTx/>
              <a:buFontTx/>
              <a:buNone/>
              <a:defRPr/>
            </a:pPr>
            <a:r>
              <a:rPr lang="da-DK" dirty="0"/>
              <a:t>Feber, nattesved, ikke intenderet vægttab</a:t>
            </a:r>
            <a:r>
              <a:rPr lang="en-US" altLang="da-DK" dirty="0"/>
              <a:t>, (træthed/fatigue)</a:t>
            </a:r>
            <a:endParaRPr lang="en-US" alt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a:p>
            <a:r>
              <a:rPr lang="da-DK" dirty="0"/>
              <a:t>Billede af </a:t>
            </a:r>
            <a:r>
              <a:rPr lang="da-DK" dirty="0" err="1"/>
              <a:t>whipples</a:t>
            </a:r>
            <a:r>
              <a:rPr lang="da-DK" dirty="0"/>
              <a:t> OP på næste slide </a:t>
            </a:r>
            <a:endParaRPr lang="da-DK" dirty="0"/>
          </a:p>
          <a:p>
            <a:endParaRPr lang="da-DK" dirty="0"/>
          </a:p>
          <a:p>
            <a:r>
              <a:rPr lang="da-DK" dirty="0"/>
              <a:t>Ved operationen fjernes ”hovedet” af bugspytkirtlen, hvor svulsten ofte sidder. Denne del af bugspytkirtlen er omgivet af tolvfingertarmen, som derfor også må fjernes. Samtidig fjernes ca. 1/3 af mavesækken, inklusiv mavemunden, samt galdeblæren og den nederste del af galdegangen ned mod tolvfingertarmen.</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Stor kompliceret OP </a:t>
            </a:r>
            <a:endParaRPr lang="da-DK" dirty="0"/>
          </a:p>
          <a:p>
            <a:r>
              <a:rPr lang="da-DK" dirty="0"/>
              <a:t>Kan kun bruges til cancer i </a:t>
            </a:r>
            <a:r>
              <a:rPr lang="da-DK" dirty="0" err="1"/>
              <a:t>caput</a:t>
            </a:r>
            <a:r>
              <a:rPr lang="da-DK" dirty="0"/>
              <a:t> </a:t>
            </a:r>
            <a:endParaRPr lang="da-DK" dirty="0"/>
          </a:p>
          <a:p>
            <a:endParaRPr lang="da-DK" dirty="0"/>
          </a:p>
          <a:p>
            <a:r>
              <a:rPr lang="en-US" altLang="da-DK" dirty="0"/>
              <a:t>Fjerner antrum og pylorus af ventrikel, duodenum, caput pancreas, en del af ductus choloducus, samt galdeblæren. </a:t>
            </a:r>
            <a:endParaRPr lang="en-US" altLang="da-DK" dirty="0"/>
          </a:p>
          <a:p>
            <a:r>
              <a:rPr lang="en-US" altLang="da-DK" dirty="0"/>
              <a:t>Herefter anastomose mellem jejunum og resten af pancreas, samt resten af ventriklen og en jejunumslynge, samt resterende galdegang og jejunum. </a:t>
            </a:r>
            <a:endParaRPr lang="da-DK" dirty="0"/>
          </a:p>
          <a:p>
            <a:endParaRPr lang="da-DK" dirty="0"/>
          </a:p>
          <a:p>
            <a:endParaRPr lang="da-DK" dirty="0"/>
          </a:p>
          <a:p>
            <a:r>
              <a:rPr lang="da-DK" dirty="0"/>
              <a:t>Ved operationen fjernes ”hovedet” af bugspytkirtlen, hvor svulsten ofte sidder. Denne del af bugspytkirtlen er omgivet af tolvfingertarmen, som derfor også må fjernes. Samtidig fjernes ca. 1/3 af mavesækken, inklusiv mavemunden, samt galdeblæren og den nederste del af galdegangen ned mod tolvfingertarmen.</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går hurtigt ned ad bakke! </a:t>
            </a:r>
            <a:endParaRPr lang="da-DK" dirty="0"/>
          </a:p>
          <a:p>
            <a:endParaRPr lang="da-DK" dirty="0"/>
          </a:p>
          <a:p>
            <a:r>
              <a:rPr lang="en-US" altLang="da-DK" dirty="0"/>
              <a:t>Jobs opereret for pancreas cancer i 2004. En sjælden mindre aggresiv type pancreas cancer. Dør i 2011. Tydelig malnutrieret. </a:t>
            </a:r>
            <a:endParaRPr lang="en-US" alt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DE676058-94B2-407C-B755-B7A5C6D919AC}" type="slidenum">
              <a:rPr lang="da-DK" smtClean="0"/>
            </a:fld>
            <a:endParaRPr lang="da-D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alt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Akut pancreatitis:</a:t>
            </a:r>
            <a:endParaRPr lang="da-DK" dirty="0"/>
          </a:p>
          <a:p>
            <a:r>
              <a:rPr lang="da-DK" dirty="0"/>
              <a:t>Alkohol er en af de hyppigste årsager til akut pancreatitis. Symptomer som svære mavesmerter (ofte epigastriske og udstrålende til ryggen), opkastninger og generel smertepræget tilstand passer godt med denne diagnose.</a:t>
            </a:r>
            <a:endParaRPr lang="da-DK" dirty="0"/>
          </a:p>
          <a:p>
            <a:r>
              <a:rPr lang="da-DK" dirty="0"/>
              <a:t>Kronisk pancreatitis:</a:t>
            </a:r>
            <a:endParaRPr lang="da-DK" dirty="0"/>
          </a:p>
          <a:p>
            <a:r>
              <a:rPr lang="da-DK" dirty="0"/>
              <a:t>Langvarigt alkoholoverforbrug kan føre til kronisk pancreatitis, hvor patienten kan have periodiske eller vedvarende smerter, fordøjelsesproblemer og vægttab. Hans kronisk prægede og skrøbelige tilstand kunne understøtte denne mulighed.</a:t>
            </a:r>
            <a:endParaRPr lang="da-DK" dirty="0"/>
          </a:p>
          <a:p>
            <a:r>
              <a:rPr lang="da-DK" dirty="0"/>
              <a:t>Cancer pancreatitis (bugspytkirtelkræft):</a:t>
            </a:r>
            <a:endParaRPr lang="da-DK" dirty="0"/>
          </a:p>
          <a:p>
            <a:r>
              <a:rPr lang="da-DK" dirty="0"/>
              <a:t>Denne tilstand kan også være relateret til langvarigt alkoholforbrug og kan give mavesmerter, opkastninger og generel svækkelse. Det er dog mindre akut og ofte ledsaget af vægttab, ikterus (gulfarvning) og mere diffuse symptomer over tid.</a:t>
            </a:r>
            <a:endParaRPr lang="da-DK" dirty="0"/>
          </a:p>
          <a:p>
            <a:r>
              <a:rPr lang="da-DK" dirty="0"/>
              <a:t>Andre differentialdiagnoser:</a:t>
            </a:r>
            <a:endParaRPr lang="da-DK" dirty="0"/>
          </a:p>
          <a:p>
            <a:endParaRPr lang="da-DK" dirty="0"/>
          </a:p>
          <a:p>
            <a:r>
              <a:rPr lang="da-DK" dirty="0"/>
              <a:t>    Gastritis eller peptisk ulcus: Alkohol kan irritere maveslimhinden og forårsage inflammation eller sår, hvilket giver mavesmerter og opkastninger.</a:t>
            </a:r>
            <a:endParaRPr lang="da-DK" dirty="0"/>
          </a:p>
          <a:p>
            <a:r>
              <a:rPr lang="da-DK" dirty="0"/>
              <a:t>    Levercirrose eller leverkomplikationer: Langvarigt alkoholmisbrug kan føre til leverskade, som kan give mavesmerter og opkastninger.</a:t>
            </a:r>
            <a:endParaRPr lang="da-DK" dirty="0"/>
          </a:p>
          <a:p>
            <a:r>
              <a:rPr lang="da-DK" dirty="0"/>
              <a:t>    Akut abdomen: Fx tarmobstruktion eller perforeret ulcus kan ikke udelukkes, især hos en skrøbelig patient med faldtendens.</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Akut pancreatitis:</a:t>
            </a:r>
            <a:endParaRPr lang="da-DK" dirty="0"/>
          </a:p>
          <a:p>
            <a:r>
              <a:rPr lang="da-DK" dirty="0"/>
              <a:t>Alkohol er en af de hyppigste årsager til akut pancreatitis. Symptomer som svære mavesmerter (ofte epigastriske og udstrålende til ryggen), opkastninger og generel smertepræget tilstand passer godt med denne diagnose.</a:t>
            </a:r>
            <a:endParaRPr lang="da-DK" dirty="0"/>
          </a:p>
          <a:p>
            <a:r>
              <a:rPr lang="da-DK" dirty="0"/>
              <a:t>Kronisk pancreatitis:</a:t>
            </a:r>
            <a:endParaRPr lang="da-DK" dirty="0"/>
          </a:p>
          <a:p>
            <a:r>
              <a:rPr lang="da-DK" dirty="0"/>
              <a:t>Langvarigt alkoholoverforbrug kan føre til kronisk pancreatitis, hvor patienten kan have periodiske eller vedvarende smerter, fordøjelsesproblemer og vægttab. Hans kronisk prægede og skrøbelige tilstand kunne understøtte denne mulighed.</a:t>
            </a:r>
            <a:endParaRPr lang="da-DK" dirty="0"/>
          </a:p>
          <a:p>
            <a:r>
              <a:rPr lang="da-DK" dirty="0"/>
              <a:t>Cancer pancreatitis (bugspytkirtelkræft):</a:t>
            </a:r>
            <a:endParaRPr lang="da-DK" dirty="0"/>
          </a:p>
          <a:p>
            <a:r>
              <a:rPr lang="da-DK" dirty="0"/>
              <a:t>Denne tilstand kan også være relateret til langvarigt alkoholforbrug og kan give mavesmerter, opkastninger og generel svækkelse. Det er dog mindre akut og ofte ledsaget af vægttab, ikterus (gulfarvning) og mere diffuse symptomer over tid.</a:t>
            </a:r>
            <a:endParaRPr lang="da-DK" dirty="0"/>
          </a:p>
          <a:p>
            <a:r>
              <a:rPr lang="da-DK" dirty="0"/>
              <a:t>Andre differentialdiagnoser:</a:t>
            </a:r>
            <a:endParaRPr lang="da-DK" dirty="0"/>
          </a:p>
          <a:p>
            <a:endParaRPr lang="da-DK" dirty="0"/>
          </a:p>
          <a:p>
            <a:r>
              <a:rPr lang="da-DK" dirty="0"/>
              <a:t>    Gastritis eller peptisk ulcus: Alkohol kan irritere maveslimhinden og forårsage inflammation eller sår, hvilket giver mavesmerter og opkastninger.</a:t>
            </a:r>
            <a:endParaRPr lang="da-DK" dirty="0"/>
          </a:p>
          <a:p>
            <a:r>
              <a:rPr lang="da-DK" dirty="0"/>
              <a:t>    Levercirrose eller leverkomplikationer: Langvarigt alkoholmisbrug kan føre til leverskade, som kan give mavesmerter og opkastninger.</a:t>
            </a:r>
            <a:endParaRPr lang="da-DK" dirty="0"/>
          </a:p>
          <a:p>
            <a:r>
              <a:rPr lang="da-DK" dirty="0"/>
              <a:t>    Akut abdomen: Fx tarmobstruktion eller perforeret ulcus kan ikke udelukkes, især hos en skrøbelig patient med faldtendens.</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Hvad er det største organ? </a:t>
            </a:r>
            <a:endParaRPr lang="da-DK" dirty="0"/>
          </a:p>
          <a:p>
            <a:r>
              <a:rPr lang="da-DK" dirty="0"/>
              <a:t>Detox – giver det mening?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Steatose</a:t>
            </a:r>
            <a:r>
              <a:rPr lang="da-DK" dirty="0"/>
              <a:t> kan også opstå uden alkohol… fx svær </a:t>
            </a:r>
            <a:r>
              <a:rPr lang="da-DK" dirty="0" err="1"/>
              <a:t>adipositas</a:t>
            </a:r>
            <a:r>
              <a:rPr lang="da-DK" dirty="0"/>
              <a:t>. Eller idiopatisk (ukendt årsag).</a:t>
            </a:r>
            <a:endParaRPr lang="da-DK" dirty="0"/>
          </a:p>
          <a:p>
            <a:endParaRPr lang="da-DK" dirty="0"/>
          </a:p>
          <a:p>
            <a:r>
              <a:rPr lang="en-US" altLang="da-DK" dirty="0"/>
              <a:t>Kronisk pancreatit kendetegnet ved fibrose og kalkaflejringer pga. langvarig inflammation.</a:t>
            </a:r>
            <a:endParaRPr lang="en-US" alt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 kommer tilbage til cirrosestigmata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    Forvirret/konfus patient</a:t>
            </a:r>
            <a:endParaRPr lang="da-DK" dirty="0"/>
          </a:p>
          <a:p>
            <a:r>
              <a:rPr lang="da-DK" dirty="0"/>
              <a:t>    Variende grader af bevidsthedspåvirkning spændende fra vågen tilstand til bevidstløshed</a:t>
            </a:r>
            <a:r>
              <a:rPr lang="en-US" altLang="da-DK" dirty="0"/>
              <a:t> (lever koma)</a:t>
            </a:r>
            <a:endParaRPr lang="da-DK" dirty="0"/>
          </a:p>
          <a:p>
            <a:r>
              <a:rPr lang="da-DK" dirty="0"/>
              <a:t>    "Flapping tremor" (asterixis)</a:t>
            </a:r>
            <a:endParaRPr lang="da-DK" dirty="0"/>
          </a:p>
          <a:p>
            <a:r>
              <a:rPr lang="da-DK" dirty="0"/>
              <a:t>    Ikterus</a:t>
            </a:r>
            <a:endParaRPr lang="da-DK" dirty="0"/>
          </a:p>
          <a:p>
            <a:r>
              <a:rPr lang="da-DK" dirty="0"/>
              <a:t>    Cirrosestigmata</a:t>
            </a:r>
            <a:endParaRPr lang="da-DK" dirty="0"/>
          </a:p>
          <a:p>
            <a:r>
              <a:rPr lang="da-DK" dirty="0"/>
              <a:t>    Foetor hepaticus</a:t>
            </a:r>
            <a:endParaRPr lang="da-DK" dirty="0"/>
          </a:p>
          <a:p>
            <a:r>
              <a:rPr lang="da-DK" dirty="0"/>
              <a:t>     Sødlig aroma</a:t>
            </a:r>
            <a:endParaRPr lang="da-DK" dirty="0"/>
          </a:p>
          <a:p>
            <a:r>
              <a:rPr lang="da-DK" dirty="0"/>
              <a:t>    Evt. hyperventilation</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FØRST: HVAD ER PANCREAS FUNKTION???</a:t>
            </a:r>
            <a:endParaRPr lang="en-US" altLang="da-DK" dirty="0"/>
          </a:p>
          <a:p>
            <a:endParaRPr lang="en-US" altLang="da-DK" dirty="0"/>
          </a:p>
          <a:p>
            <a:r>
              <a:rPr lang="en-US" altLang="da-DK" dirty="0"/>
              <a:t>Stor kirtel med produktion af hormoner og fordøjelsesenzymer. </a:t>
            </a:r>
            <a:endParaRPr lang="en-US" altLang="da-DK" dirty="0"/>
          </a:p>
          <a:p>
            <a:r>
              <a:rPr lang="en-US" altLang="da-DK" dirty="0"/>
              <a:t>Hhv. endokrin og exokrin funktion.</a:t>
            </a:r>
            <a:endParaRPr lang="en-US" alt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var vi også lidt inde på sidste gang…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Video kun til 3.00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 kommer tilbage til </a:t>
            </a:r>
            <a:r>
              <a:rPr lang="da-DK" dirty="0" err="1"/>
              <a:t>icterus</a:t>
            </a:r>
            <a:r>
              <a:rPr lang="da-DK" dirty="0"/>
              <a:t>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Ikke altid pga. infektion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Smitte via blod = mor-barn under fødsel, tatovering, iv-misbrug, transfusioner </a:t>
            </a:r>
            <a:endParaRPr lang="da-DK" dirty="0"/>
          </a:p>
          <a:p>
            <a:r>
              <a:rPr lang="da-DK" dirty="0"/>
              <a:t>De kroniske </a:t>
            </a:r>
            <a:r>
              <a:rPr lang="da-DK" dirty="0" err="1"/>
              <a:t>hepatitter</a:t>
            </a:r>
            <a:r>
              <a:rPr lang="da-DK" dirty="0"/>
              <a:t> kan give cirrose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Inflammation – ikke </a:t>
            </a:r>
            <a:r>
              <a:rPr lang="en-US" altLang="da-DK" dirty="0"/>
              <a:t>(nødvendigvis) </a:t>
            </a:r>
            <a:r>
              <a:rPr lang="da-DK" dirty="0"/>
              <a:t>infektion!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Mange amerikanske eksempler på toksisk hepatitis under covid pga. de fx drikker håndsprit…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Bilirubin = nedbrydningsprodukt fra hæm</a:t>
            </a:r>
            <a:endParaRPr lang="da-DK" dirty="0"/>
          </a:p>
          <a:p>
            <a:r>
              <a:rPr lang="da-DK" dirty="0"/>
              <a:t>Konjugeres i leveren (gøres mere vandopløseligt) </a:t>
            </a:r>
            <a:endParaRPr lang="da-DK" dirty="0"/>
          </a:p>
          <a:p>
            <a:r>
              <a:rPr lang="da-DK" dirty="0"/>
              <a:t>Transporteres til galden og videre derfra til tarm – det er det som gør afføringen mørk </a:t>
            </a:r>
            <a:endParaRPr lang="da-DK" dirty="0"/>
          </a:p>
          <a:p>
            <a:r>
              <a:rPr lang="da-DK" dirty="0"/>
              <a:t>Hvis den konjugerede bilirubin ikke udskilles med galden via tarmsystemet, så ophobes den i plasma </a:t>
            </a:r>
            <a:r>
              <a:rPr lang="da-DK" dirty="0">
                <a:sym typeface="Wingdings" panose="05000000000000000000" pitchFamily="2" charset="2"/>
              </a:rPr>
              <a:t> kitfarvet afføring og mørk urin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da-DK" i="0" dirty="0" err="1"/>
              <a:t>Kolestase</a:t>
            </a:r>
            <a:r>
              <a:rPr lang="da-DK" i="0" dirty="0"/>
              <a:t> = utilstrækkelig udskillelse af galde til tarmen</a:t>
            </a:r>
            <a:endParaRPr lang="da-DK" i="0" dirty="0"/>
          </a:p>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t>
            </a:r>
            <a:r>
              <a:rPr lang="da-DK" dirty="0" err="1"/>
              <a:t>Icterus</a:t>
            </a:r>
            <a:r>
              <a:rPr lang="da-DK" dirty="0"/>
              <a:t> er et symptom og ikke en diagnose – derfor stjerne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Farving</a:t>
            </a:r>
            <a:r>
              <a:rPr lang="da-DK" dirty="0"/>
              <a:t> af urin grundet bilirubin. Fra </a:t>
            </a:r>
            <a:r>
              <a:rPr lang="da-DK" dirty="0" err="1"/>
              <a:t>porterfarvet</a:t>
            </a:r>
            <a:r>
              <a:rPr lang="da-DK" dirty="0"/>
              <a:t> til normal. </a:t>
            </a:r>
            <a:br>
              <a:rPr lang="da-DK" dirty="0"/>
            </a:br>
            <a:br>
              <a:rPr lang="da-DK" dirty="0"/>
            </a:br>
            <a:r>
              <a:rPr lang="da-DK" dirty="0"/>
              <a:t>Kitfarvet afføring.</a:t>
            </a:r>
            <a:endParaRPr lang="da-DK" dirty="0"/>
          </a:p>
        </p:txBody>
      </p:sp>
      <p:sp>
        <p:nvSpPr>
          <p:cNvPr id="4" name="Slide Number Placeholder 3"/>
          <p:cNvSpPr>
            <a:spLocks noGrp="1"/>
          </p:cNvSpPr>
          <p:nvPr>
            <p:ph type="sldNum" sz="quarter" idx="5"/>
          </p:nvPr>
        </p:nvSpPr>
        <p:spPr/>
        <p:txBody>
          <a:bodyPr/>
          <a:lstStyle/>
          <a:p>
            <a:fld id="{DE676058-94B2-407C-B755-B7A5C6D919AC}" type="slidenum">
              <a:rPr lang="da-DK" smtClean="0"/>
            </a:fld>
            <a:endParaRPr lang="da-D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Tumor ikke lig med cancer!</a:t>
            </a:r>
            <a:endParaRPr lang="da-DK" dirty="0"/>
          </a:p>
          <a:p>
            <a:endParaRPr lang="da-DK" dirty="0"/>
          </a:p>
          <a:p>
            <a:r>
              <a:rPr lang="da-DK" dirty="0"/>
              <a:t>Tumor = unormal vævsmasse når celler deler sig ukontrolleret. </a:t>
            </a:r>
            <a:endParaRPr lang="da-DK" dirty="0"/>
          </a:p>
          <a:p>
            <a:r>
              <a:rPr lang="da-DK" dirty="0"/>
              <a:t>Benign:</a:t>
            </a:r>
            <a:endParaRPr lang="da-DK" dirty="0"/>
          </a:p>
          <a:p>
            <a:r>
              <a:rPr lang="da-DK" dirty="0"/>
              <a:t>Vokser langsomt og lokalt</a:t>
            </a:r>
            <a:endParaRPr lang="da-DK" dirty="0"/>
          </a:p>
          <a:p>
            <a:r>
              <a:rPr lang="da-DK" dirty="0"/>
              <a:t>Ofte indkapslet</a:t>
            </a:r>
            <a:endParaRPr lang="da-DK" dirty="0"/>
          </a:p>
          <a:p>
            <a:r>
              <a:rPr lang="da-DK" dirty="0"/>
              <a:t>Spreder sig ikke til andre steder i kroppen</a:t>
            </a:r>
            <a:endParaRPr lang="da-DK" dirty="0"/>
          </a:p>
          <a:p>
            <a:r>
              <a:rPr lang="da-DK" dirty="0"/>
              <a:t>Skader sjældent omgivende væv</a:t>
            </a:r>
            <a:endParaRPr lang="da-DK" dirty="0"/>
          </a:p>
          <a:p>
            <a:r>
              <a:rPr lang="da-DK" dirty="0"/>
              <a:t>Kan som regel fjernes helt kirurgisk</a:t>
            </a:r>
            <a:endParaRPr lang="da-DK" dirty="0"/>
          </a:p>
          <a:p>
            <a:r>
              <a:rPr lang="da-DK" dirty="0" err="1"/>
              <a:t>Mailig</a:t>
            </a:r>
            <a:r>
              <a:rPr lang="da-DK" dirty="0"/>
              <a:t>:</a:t>
            </a:r>
            <a:endParaRPr lang="da-DK" dirty="0"/>
          </a:p>
          <a:p>
            <a:r>
              <a:rPr lang="da-DK" dirty="0"/>
              <a:t>Vokser hurtigt og invasivt </a:t>
            </a:r>
            <a:endParaRPr lang="da-DK" dirty="0"/>
          </a:p>
          <a:p>
            <a:r>
              <a:rPr lang="da-DK" dirty="0"/>
              <a:t>Kan metastasere</a:t>
            </a:r>
            <a:endParaRPr lang="da-DK" dirty="0"/>
          </a:p>
          <a:p>
            <a:r>
              <a:rPr lang="da-DK" dirty="0"/>
              <a:t>Nye kar</a:t>
            </a:r>
            <a:endParaRPr lang="da-DK" dirty="0"/>
          </a:p>
          <a:p>
            <a:r>
              <a:rPr lang="da-DK" dirty="0"/>
              <a:t>Vokser ind i omkringliggende væv. </a:t>
            </a:r>
            <a:endParaRPr lang="da-DK" dirty="0"/>
          </a:p>
          <a:p>
            <a:r>
              <a:rPr lang="da-DK" dirty="0"/>
              <a:t>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Man skal lige holde tungen lige i munden </a:t>
            </a:r>
            <a:r>
              <a:rPr lang="da-DK" dirty="0">
                <a:sym typeface="Wingdings" panose="05000000000000000000" pitchFamily="2" charset="2"/>
              </a:rPr>
              <a:t>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da-DK" dirty="0"/>
              <a:t>Galdestensanfald = Hvis stenen passerer fra galdeblæren og via galdevejene ud i tarmen </a:t>
            </a:r>
            <a:r>
              <a:rPr lang="da-DK" dirty="0">
                <a:sym typeface="Wingdings" panose="05000000000000000000" pitchFamily="2" charset="2"/>
              </a:rPr>
              <a:t></a:t>
            </a:r>
            <a:r>
              <a:rPr lang="da-DK" dirty="0"/>
              <a:t> anfald af kraftige smerter placeret under højre kurvatur </a:t>
            </a:r>
            <a:endParaRPr lang="da-DK" dirty="0"/>
          </a:p>
          <a:p>
            <a:pPr marL="0" marR="0" lvl="0" indent="0" algn="l" defTabSz="914400" rtl="0" eaLnBrk="1" fontAlgn="auto" latinLnBrk="0" hangingPunct="1">
              <a:lnSpc>
                <a:spcPct val="100000"/>
              </a:lnSpc>
              <a:spcBef>
                <a:spcPts val="0"/>
              </a:spcBef>
              <a:spcAft>
                <a:spcPts val="0"/>
              </a:spcAft>
              <a:buClrTx/>
              <a:buSzTx/>
              <a:buFontTx/>
              <a:buNone/>
              <a:defRPr/>
            </a:pPr>
            <a:r>
              <a:rPr lang="da-DK" dirty="0"/>
              <a:t>Varighed 1-2 timer og kan ledsages af kvalme og opkastninger.</a:t>
            </a:r>
            <a:endParaRPr lang="da-DK" dirty="0"/>
          </a:p>
          <a:p>
            <a:pPr marL="0" marR="0" lvl="0" indent="0" algn="l" defTabSz="914400" rtl="0" eaLnBrk="1" fontAlgn="auto" latinLnBrk="0" hangingPunct="1">
              <a:lnSpc>
                <a:spcPct val="100000"/>
              </a:lnSpc>
              <a:spcBef>
                <a:spcPts val="0"/>
              </a:spcBef>
              <a:spcAft>
                <a:spcPts val="0"/>
              </a:spcAft>
              <a:buClrTx/>
              <a:buSzTx/>
              <a:buFontTx/>
              <a:buNone/>
              <a:defRPr/>
            </a:pPr>
            <a:r>
              <a:rPr lang="da-DK" dirty="0"/>
              <a:t>Oftest udløst af fedtrige måltider – i december stiger antal indlæggelser… </a:t>
            </a:r>
            <a:endParaRPr lang="da-DK" dirty="0"/>
          </a:p>
          <a:p>
            <a:pPr marL="0" marR="0" lvl="0" indent="0" algn="l" defTabSz="914400" rtl="0" eaLnBrk="1" fontAlgn="auto" latinLnBrk="0" hangingPunct="1">
              <a:lnSpc>
                <a:spcPct val="100000"/>
              </a:lnSpc>
              <a:spcBef>
                <a:spcPts val="0"/>
              </a:spcBef>
              <a:spcAft>
                <a:spcPts val="0"/>
              </a:spcAft>
              <a:buClrTx/>
              <a:buSzTx/>
              <a:buFontTx/>
              <a:buNone/>
              <a:defRPr/>
            </a:pPr>
            <a:endParaRPr lang="da-DK" dirty="0"/>
          </a:p>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Kirurgi = </a:t>
            </a:r>
            <a:r>
              <a:rPr lang="da-DK" dirty="0" err="1"/>
              <a:t>cholecystektomi</a:t>
            </a:r>
            <a:r>
              <a:rPr lang="da-DK" dirty="0"/>
              <a:t>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Hvilken sygdom har vi lært også kan give udstråling til ryggen? - aortadissektion!</a:t>
            </a:r>
            <a:endParaRPr lang="en-US" alt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Sten i galdevejene kan medføre </a:t>
            </a:r>
            <a:r>
              <a:rPr lang="da-DK" dirty="0" err="1"/>
              <a:t>cholangitis</a:t>
            </a:r>
            <a:r>
              <a:rPr lang="da-DK" dirty="0"/>
              <a:t> </a:t>
            </a:r>
            <a:endParaRPr lang="da-DK" dirty="0"/>
          </a:p>
          <a:p>
            <a:r>
              <a:rPr lang="da-DK" dirty="0"/>
              <a:t>Kan også have en autoimmun komponent </a:t>
            </a:r>
            <a:endParaRPr lang="da-DK" dirty="0"/>
          </a:p>
          <a:p>
            <a:r>
              <a:rPr lang="da-DK" dirty="0"/>
              <a:t>M/K = 10/90 </a:t>
            </a:r>
            <a:endParaRPr lang="da-DK" dirty="0"/>
          </a:p>
          <a:p>
            <a:r>
              <a:rPr lang="da-DK" dirty="0"/>
              <a:t>Ret sjælden – ca. 50 tilfælde om året </a:t>
            </a:r>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Hvilken sygdom har vi lært også kan give udstråling til ryggen? - aortadissektion!</a:t>
            </a:r>
            <a:endParaRPr lang="en-US" altLang="da-DK" dirty="0"/>
          </a:p>
          <a:p>
            <a:endParaRPr lang="en-US" altLang="da-DK" dirty="0"/>
          </a:p>
          <a:p>
            <a:r>
              <a:rPr lang="en-US" altLang="da-DK" dirty="0"/>
              <a:t>Defènse musculaire eller muskelværn er en reflektoriske stramning af bugvæggen, som opstår ved betændelsesprocesser i bughulen, hvor bugmusklerne kontraherer sig reflektorisk, specielt ved tryk mod det syge sted. Et tegn på betændelse eller irritation i bughinden eller bughindebeklædte organer</a:t>
            </a:r>
            <a:endParaRPr lang="en-US" alt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Øverst: normal pancreas. Slanl og velafgrænsteet, med glatte konturer. Ens densitet.</a:t>
            </a:r>
            <a:endParaRPr lang="en-US"/>
          </a:p>
          <a:p>
            <a:r>
              <a:rPr lang="en-US"/>
              <a:t>Nederst: inflammeret pancreas. Ses ødematøs og forstørret. uregelmæssige konsurer/kanter. “hazy”/tågede omgivelser </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 kommer ind på galdegangssystemet senere </a:t>
            </a:r>
            <a:r>
              <a:rPr lang="da-DK" dirty="0">
                <a:sym typeface="Wingdings" panose="05000000000000000000" pitchFamily="2" charset="2"/>
              </a:rPr>
              <a:t> </a:t>
            </a:r>
            <a:endParaRPr lang="da-DK" dirty="0">
              <a:sym typeface="Wingdings" panose="05000000000000000000" pitchFamily="2" charset="2"/>
            </a:endParaRPr>
          </a:p>
          <a:p>
            <a:endParaRPr lang="da-DK" dirty="0">
              <a:sym typeface="Wingdings" panose="05000000000000000000" pitchFamily="2" charset="2"/>
            </a:endParaRPr>
          </a:p>
          <a:p>
            <a:r>
              <a:rPr lang="da-DK">
                <a:sym typeface="Wingdings" panose="05000000000000000000" pitchFamily="2" charset="2"/>
              </a:rPr>
              <a:t>Nekrose ved akut pankreatitis er farligt af flere grunde, da det indebærer vævsdød i bugspytkirtlen, som kan føre til alvorlige og potentielt livstruende komplikationer. Her er de vigtigste årsager:</a:t>
            </a:r>
            <a:endParaRPr lang="da-DK">
              <a:sym typeface="Wingdings" panose="05000000000000000000" pitchFamily="2" charset="2"/>
            </a:endParaRPr>
          </a:p>
          <a:p>
            <a:endParaRPr lang="da-DK">
              <a:sym typeface="Wingdings" panose="05000000000000000000" pitchFamily="2" charset="2"/>
            </a:endParaRPr>
          </a:p>
          <a:p>
            <a:r>
              <a:rPr lang="da-DK">
                <a:sym typeface="Wingdings" panose="05000000000000000000" pitchFamily="2" charset="2"/>
              </a:rPr>
              <a:t>    Vævsdød og funktionssvigt</a:t>
            </a:r>
            <a:endParaRPr lang="da-DK">
              <a:sym typeface="Wingdings" panose="05000000000000000000" pitchFamily="2" charset="2"/>
            </a:endParaRPr>
          </a:p>
          <a:p>
            <a:r>
              <a:rPr lang="da-DK">
                <a:sym typeface="Wingdings" panose="05000000000000000000" pitchFamily="2" charset="2"/>
              </a:rPr>
              <a:t>    Når dele af bugspytkirtlen dør, forstyrres dens evne til at producere fordøjelsesenzymer og hormoner som insulin. Dette kan resultere i fordøjelsesproblemer og, i alvorlige tilfælde, udvikling af diabetes, hvilket påvirker kroppens normale funktioner markant.</a:t>
            </a:r>
            <a:endParaRPr lang="da-DK">
              <a:sym typeface="Wingdings" panose="05000000000000000000" pitchFamily="2" charset="2"/>
            </a:endParaRPr>
          </a:p>
          <a:p>
            <a:r>
              <a:rPr lang="da-DK">
                <a:sym typeface="Wingdings" panose="05000000000000000000" pitchFamily="2" charset="2"/>
              </a:rPr>
              <a:t>    Risiko for infektion</a:t>
            </a:r>
            <a:endParaRPr lang="da-DK">
              <a:sym typeface="Wingdings" panose="05000000000000000000" pitchFamily="2" charset="2"/>
            </a:endParaRPr>
          </a:p>
          <a:p>
            <a:r>
              <a:rPr lang="da-DK">
                <a:sym typeface="Wingdings" panose="05000000000000000000" pitchFamily="2" charset="2"/>
              </a:rPr>
              <a:t>    Dødt væv i bugspytkirtlen skaber et miljø, hvor bakterier kan trives. Dette kan føre til en tilstand kaldet inficeret nekrose, som er særligt farlig og livstruende. Behandlingen kræver ofte intensiv indsats, såsom antibiotika og i mange tilfælde kirurgi for at fjerne det døde væv.</a:t>
            </a:r>
            <a:endParaRPr lang="da-DK">
              <a:sym typeface="Wingdings" panose="05000000000000000000" pitchFamily="2" charset="2"/>
            </a:endParaRPr>
          </a:p>
          <a:p>
            <a:r>
              <a:rPr lang="da-DK">
                <a:sym typeface="Wingdings" panose="05000000000000000000" pitchFamily="2" charset="2"/>
              </a:rPr>
              <a:t>    Indre blødninger</a:t>
            </a:r>
            <a:endParaRPr lang="da-DK">
              <a:sym typeface="Wingdings" panose="05000000000000000000" pitchFamily="2" charset="2"/>
            </a:endParaRPr>
          </a:p>
          <a:p>
            <a:r>
              <a:rPr lang="da-DK">
                <a:sym typeface="Wingdings" panose="05000000000000000000" pitchFamily="2" charset="2"/>
              </a:rPr>
              <a:t>    Nekrose kan skade blodkar i bugspytkirtlen, hvilket øger risikoen for indre blødninger. Disse blødninger kan forværre tilstanden betydeligt og gøre behandlingen mere kompliceret.</a:t>
            </a:r>
            <a:endParaRPr lang="da-DK">
              <a:sym typeface="Wingdings" panose="05000000000000000000" pitchFamily="2" charset="2"/>
            </a:endParaRPr>
          </a:p>
          <a:p>
            <a:r>
              <a:rPr lang="da-DK">
                <a:sym typeface="Wingdings" panose="05000000000000000000" pitchFamily="2" charset="2"/>
              </a:rPr>
              <a:t>    Systemiske komplikationer</a:t>
            </a:r>
            <a:endParaRPr lang="da-DK">
              <a:sym typeface="Wingdings" panose="05000000000000000000" pitchFamily="2" charset="2"/>
            </a:endParaRPr>
          </a:p>
          <a:p>
            <a:r>
              <a:rPr lang="da-DK">
                <a:sym typeface="Wingdings" panose="05000000000000000000" pitchFamily="2" charset="2"/>
              </a:rPr>
              <a:t>    Nekrose kan udløse en kraftig inflammatorisk reaktion i kroppen, som i værste fald kan føre til organsvigt, sepsis eller endda død. Denne systemiske effekt gør tilstanden særligt kritisk.</a:t>
            </a:r>
            <a:endParaRPr lang="da-DK">
              <a:sym typeface="Wingdings" panose="05000000000000000000" pitchFamily="2" charset="2"/>
            </a:endParaRPr>
          </a:p>
          <a:p>
            <a:endParaRPr lang="da-DK">
              <a:sym typeface="Wingdings" panose="05000000000000000000" pitchFamily="2" charset="2"/>
            </a:endParaRPr>
          </a:p>
          <a:p>
            <a:r>
              <a:rPr lang="da-DK">
                <a:sym typeface="Wingdings" panose="05000000000000000000" pitchFamily="2" charset="2"/>
              </a:rPr>
              <a:t>Samlet set gør nekrose ved akut pankreatitis tilstanden farlig, fordi den øger risikoen for alvorlige komplikationer, kræver langvarig hospitalsindlæggelse og kan have dødelige konsekvenser, hvis den ikke behandles hurtigt og effektivt. Derfor er det en tilstand, der kræver øjeblikkelig medicinsk opmærksomhed.</a:t>
            </a:r>
            <a:endParaRPr lang="da-DK">
              <a:sym typeface="Wingdings" panose="05000000000000000000" pitchFamily="2" charset="2"/>
            </a:endParaRPr>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Skal de have AB? Kun ved tegn på infektion (ikke kun forhøjet </a:t>
            </a:r>
            <a:r>
              <a:rPr lang="da-DK" dirty="0" err="1"/>
              <a:t>crp</a:t>
            </a:r>
            <a:r>
              <a:rPr lang="da-DK" dirty="0"/>
              <a:t>), eller svær </a:t>
            </a:r>
            <a:r>
              <a:rPr lang="da-DK" dirty="0" err="1"/>
              <a:t>pankreatitis</a:t>
            </a:r>
            <a:endParaRPr lang="da-DK" dirty="0"/>
          </a:p>
          <a:p>
            <a:r>
              <a:rPr lang="da-DK" dirty="0"/>
              <a:t>Specialistbehandling </a:t>
            </a:r>
            <a:endParaRPr lang="da-DK" dirty="0"/>
          </a:p>
          <a:p>
            <a:r>
              <a:rPr lang="da-DK" dirty="0"/>
              <a:t>Forståelse for at det kan være rigtig alvorlige sygdomsforløb, men at der også kan være milde tilfælde</a:t>
            </a:r>
            <a:r>
              <a:rPr lang="en-US" altLang="da-DK" dirty="0"/>
              <a:t>.</a:t>
            </a:r>
            <a:endParaRPr lang="en-US" altLang="da-DK" dirty="0"/>
          </a:p>
          <a:p>
            <a:endParaRPr lang="en-US" altLang="da-DK" dirty="0"/>
          </a:p>
          <a:p>
            <a:endParaRPr lang="en-US" altLang="da-DK" dirty="0"/>
          </a:p>
        </p:txBody>
      </p:sp>
      <p:sp>
        <p:nvSpPr>
          <p:cNvPr id="4" name="Pladsholder til slidenummer 3"/>
          <p:cNvSpPr>
            <a:spLocks noGrp="1"/>
          </p:cNvSpPr>
          <p:nvPr>
            <p:ph type="sldNum" sz="quarter" idx="5"/>
          </p:nvPr>
        </p:nvSpPr>
        <p:spPr/>
        <p:txBody>
          <a:bodyPr/>
          <a:lstStyle/>
          <a:p>
            <a:fld id="{F8D69141-BCC2-48D9-91BC-21C61405F07E}" type="slidenum">
              <a:rPr lang="da-DK" smtClean="0"/>
            </a:fld>
            <a:endParaRPr lang="da-D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04088" y="446757"/>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D1EADE-8E88-4C7C-8AC5-FB148DE4940E}" type="datetime1">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C3C8B9C-477D-492A-96AD-1FC2CC997A73}" type="datetime1">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8927" y="997973"/>
            <a:ext cx="8473395" cy="4984956"/>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2D3AED5-E26D-4E29-B1B3-7847B6779594}" type="datetime1">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stylek</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grpId="0" nodeType="clickEffect">
                  <p:stCondLst>
                    <p:cond delay="0"/>
                  </p:stCondLst>
                  <p:childTnLst>
                    <p:set>
                      <p:cBhvr>
                        <p:cTn dur="1" fill="hold">
                          <p:stCondLst>
                            <p:cond delay="0"/>
                          </p:stCondLst>
                        </p:cTn>
                        <p:tgtEl>
                          <p:spTgt spid="3">
                            <p:txEl>
                              <p:pRg st="0" end="0"/>
                            </p:txEl>
                          </p:spTgt>
                        </p:tgtEl>
                        <p:attrNameLst>
                          <p:attrName>style.visibility</p:attrName>
                        </p:attrNameLst>
                      </p:cBhvr>
                      <p:to>
                        <p:strVal val="visible"/>
                      </p:to>
                    </p:set>
                  </p:childTnLst>
                </p:cTn>
              </p:par>
            </p:tnLst>
          </p:tmpl>
          <p:tmpl lvl="2">
            <p:tnLst>
              <p:par>
                <p:cTn presetID="1" presetClass="entr" presetSubtype="0" fill="hold" grpId="0" nodeType="clickEffect">
                  <p:stCondLst>
                    <p:cond delay="0"/>
                  </p:stCondLst>
                  <p:childTnLst>
                    <p:set>
                      <p:cBhvr>
                        <p:cTn dur="1" fill="hold">
                          <p:stCondLst>
                            <p:cond delay="0"/>
                          </p:stCondLst>
                        </p:cTn>
                        <p:tgtEl>
                          <p:spTgt spid="3">
                            <p:txEl>
                              <p:pRg st="1" end="1"/>
                            </p:txEl>
                          </p:spTgt>
                        </p:tgtEl>
                        <p:attrNameLst>
                          <p:attrName>style.visibility</p:attrName>
                        </p:attrNameLst>
                      </p:cBhvr>
                      <p:to>
                        <p:strVal val="visible"/>
                      </p:to>
                    </p:set>
                  </p:childTnLst>
                </p:cTn>
              </p:par>
            </p:tnLst>
          </p:tmpl>
          <p:tmpl lvl="3">
            <p:tnLst>
              <p:par>
                <p:cTn presetID="1" presetClass="entr" presetSubtype="0" fill="hold" grpId="0" nodeType="clickEffect">
                  <p:stCondLst>
                    <p:cond delay="0"/>
                  </p:stCondLst>
                  <p:childTnLst>
                    <p:set>
                      <p:cBhvr>
                        <p:cTn dur="1" fill="hold">
                          <p:stCondLst>
                            <p:cond delay="0"/>
                          </p:stCondLst>
                        </p:cTn>
                        <p:tgtEl>
                          <p:spTgt spid="3">
                            <p:txEl>
                              <p:pRg st="2" end="2"/>
                            </p:txEl>
                          </p:spTgt>
                        </p:tgtEl>
                        <p:attrNameLst>
                          <p:attrName>style.visibility</p:attrName>
                        </p:attrNameLst>
                      </p:cBhvr>
                      <p:to>
                        <p:strVal val="visible"/>
                      </p:to>
                    </p:set>
                  </p:childTnLst>
                </p:cTn>
              </p:par>
            </p:tnLst>
          </p:tmpl>
          <p:tmpl lvl="4">
            <p:tnLst>
              <p:par>
                <p:cTn presetID="1" presetClass="entr" presetSubtype="0" fill="hold" grpId="0" nodeType="clickEffect">
                  <p:stCondLst>
                    <p:cond delay="0"/>
                  </p:stCondLst>
                  <p:childTnLst>
                    <p:set>
                      <p:cBhvr>
                        <p:cTn dur="1" fill="hold">
                          <p:stCondLst>
                            <p:cond delay="0"/>
                          </p:stCondLst>
                        </p:cTn>
                        <p:tgtEl>
                          <p:spTgt spid="3">
                            <p:txEl>
                              <p:pRg st="3" end="3"/>
                            </p:txEl>
                          </p:spTgt>
                        </p:tgtEl>
                        <p:attrNameLst>
                          <p:attrName>style.visibility</p:attrName>
                        </p:attrNameLst>
                      </p:cBhvr>
                      <p:to>
                        <p:strVal val="visible"/>
                      </p:to>
                    </p:set>
                  </p:childTnLst>
                </p:cTn>
              </p:par>
            </p:tnLst>
          </p:tmpl>
          <p:tmpl lvl="5">
            <p:tnLst>
              <p:par>
                <p:cTn presetID="1" presetClass="entr" presetSubtype="0" fill="hold" grpId="0" nodeType="clickEffect">
                  <p:stCondLst>
                    <p:cond delay="0"/>
                  </p:stCondLst>
                  <p:childTnLst>
                    <p:set>
                      <p:cBhvr>
                        <p:cTn dur="1" fill="hold">
                          <p:stCondLst>
                            <p:cond delay="0"/>
                          </p:stCondLst>
                        </p:cTn>
                        <p:tgtEl>
                          <p:spTgt spid="3">
                            <p:txEl>
                              <p:pRg st="4" end="4"/>
                            </p:txEl>
                          </p:spTgt>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DB64E7-5594-42A3-ADBF-E95A7ACEAD64}" type="datetime1">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04088" y="2221992"/>
            <a:ext cx="5212080" cy="373989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221992"/>
            <a:ext cx="5212080" cy="373989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18462B0B-D248-4FFB-8695-AD7FA4B1284A}" type="datetime1">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704088" y="2442702"/>
            <a:ext cx="5212080" cy="351918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81344" y="2442702"/>
            <a:ext cx="5212080" cy="351918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D0378EFB-9159-4510-B73F-4F0409ADE937}" type="datetime1">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BC9412-2452-4BED-A324-9D8C115361AD}" type="datetime1">
              <a:rPr lang="en-US" smtClean="0"/>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18F62-D251-40E8-A23C-F4CFE9FEAB41}" type="datetime1">
              <a:rPr lang="en-US" smtClean="0"/>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4F76144-149E-4874-93A5-554A0357CF82}" type="datetime1">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50BA65D8-0540-4835-AE5C-25D29DBA01BE}" type="datetime1">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560" y="471336"/>
            <a:ext cx="10691265" cy="1307592"/>
          </a:xfrm>
          <a:prstGeom prst="rect">
            <a:avLst/>
          </a:prstGeom>
        </p:spPr>
        <p:txBody>
          <a:bodyPr vert="horz" lIns="91440" tIns="45720" rIns="91440" bIns="45720" rtlCol="0" anchor="t">
            <a:normAutofit/>
          </a:bodyPr>
          <a:lstStyle/>
          <a:p>
            <a:r>
              <a:rPr lang="en-US" dirty="0"/>
              <a:t>Click to edit Master title style</a:t>
            </a:r>
            <a:endParaRPr lang="en-US" dirty="0"/>
          </a:p>
        </p:txBody>
      </p:sp>
      <p:sp>
        <p:nvSpPr>
          <p:cNvPr id="3" name="Text Placeholder 2"/>
          <p:cNvSpPr>
            <a:spLocks noGrp="1"/>
          </p:cNvSpPr>
          <p:nvPr>
            <p:ph type="body" idx="1"/>
          </p:nvPr>
        </p:nvSpPr>
        <p:spPr>
          <a:xfrm>
            <a:off x="227560" y="1338238"/>
            <a:ext cx="10691265" cy="4182960"/>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69448" y="6483566"/>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fld>
            <a:endParaRPr lang="en-US"/>
          </a:p>
        </p:txBody>
      </p:sp>
      <p:sp>
        <p:nvSpPr>
          <p:cNvPr id="5" name="Footer Placeholder 4"/>
          <p:cNvSpPr>
            <a:spLocks noGrp="1"/>
          </p:cNvSpPr>
          <p:nvPr>
            <p:ph type="ftr" sz="quarter" idx="3"/>
          </p:nvPr>
        </p:nvSpPr>
        <p:spPr>
          <a:xfrm>
            <a:off x="704088" y="6483566"/>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p:cNvSpPr>
            <a:spLocks noGrp="1"/>
          </p:cNvSpPr>
          <p:nvPr>
            <p:ph type="sldNum" sz="quarter" idx="4"/>
          </p:nvPr>
        </p:nvSpPr>
        <p:spPr>
          <a:xfrm>
            <a:off x="10919012" y="6483566"/>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fld>
            <a:endParaRPr lang="en-US"/>
          </a:p>
        </p:txBody>
      </p:sp>
      <p:cxnSp>
        <p:nvCxnSpPr>
          <p:cNvPr id="7" name="Straight Connector 6"/>
          <p:cNvCxnSpPr/>
          <p:nvPr/>
        </p:nvCxnSpPr>
        <p:spPr>
          <a:xfrm>
            <a:off x="800100" y="30248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00100" y="6405164"/>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grpId="0" nodeType="clickEffect">
                  <p:stCondLst>
                    <p:cond delay="0"/>
                  </p:stCondLst>
                  <p:childTnLst>
                    <p:set>
                      <p:cBhvr>
                        <p:cTn dur="1" fill="hold">
                          <p:stCondLst>
                            <p:cond delay="0"/>
                          </p:stCondLst>
                        </p:cTn>
                        <p:tgtEl>
                          <p:spTgt spid="3">
                            <p:txEl>
                              <p:pRg st="0" end="0"/>
                            </p:txEl>
                          </p:spTgt>
                        </p:tgtEl>
                        <p:attrNameLst>
                          <p:attrName>style.visibility</p:attrName>
                        </p:attrNameLst>
                      </p:cBhvr>
                      <p:to>
                        <p:strVal val="visible"/>
                      </p:to>
                    </p:set>
                  </p:childTnLst>
                </p:cTn>
              </p:par>
            </p:tnLst>
          </p:tmpl>
          <p:tmpl lvl="2">
            <p:tnLst>
              <p:par>
                <p:cTn presetID="1" presetClass="entr" presetSubtype="0" fill="hold" grpId="0" nodeType="clickEffect">
                  <p:stCondLst>
                    <p:cond delay="0"/>
                  </p:stCondLst>
                  <p:childTnLst>
                    <p:set>
                      <p:cBhvr>
                        <p:cTn dur="1" fill="hold">
                          <p:stCondLst>
                            <p:cond delay="0"/>
                          </p:stCondLst>
                        </p:cTn>
                        <p:tgtEl>
                          <p:spTgt spid="3">
                            <p:txEl>
                              <p:pRg st="1" end="1"/>
                            </p:txEl>
                          </p:spTgt>
                        </p:tgtEl>
                        <p:attrNameLst>
                          <p:attrName>style.visibility</p:attrName>
                        </p:attrNameLst>
                      </p:cBhvr>
                      <p:to>
                        <p:strVal val="visible"/>
                      </p:to>
                    </p:set>
                  </p:childTnLst>
                </p:cTn>
              </p:par>
            </p:tnLst>
          </p:tmpl>
          <p:tmpl lvl="3">
            <p:tnLst>
              <p:par>
                <p:cTn presetID="1" presetClass="entr" presetSubtype="0" fill="hold" grpId="0" nodeType="clickEffect">
                  <p:stCondLst>
                    <p:cond delay="0"/>
                  </p:stCondLst>
                  <p:childTnLst>
                    <p:set>
                      <p:cBhvr>
                        <p:cTn dur="1" fill="hold">
                          <p:stCondLst>
                            <p:cond delay="0"/>
                          </p:stCondLst>
                        </p:cTn>
                        <p:tgtEl>
                          <p:spTgt spid="3">
                            <p:txEl>
                              <p:pRg st="2" end="2"/>
                            </p:txEl>
                          </p:spTgt>
                        </p:tgtEl>
                        <p:attrNameLst>
                          <p:attrName>style.visibility</p:attrName>
                        </p:attrNameLst>
                      </p:cBhvr>
                      <p:to>
                        <p:strVal val="visible"/>
                      </p:to>
                    </p:set>
                  </p:childTnLst>
                </p:cTn>
              </p:par>
            </p:tnLst>
          </p:tmpl>
          <p:tmpl lvl="4">
            <p:tnLst>
              <p:par>
                <p:cTn presetID="1" presetClass="entr" presetSubtype="0" fill="hold" grpId="0" nodeType="clickEffect">
                  <p:stCondLst>
                    <p:cond delay="0"/>
                  </p:stCondLst>
                  <p:childTnLst>
                    <p:set>
                      <p:cBhvr>
                        <p:cTn dur="1" fill="hold">
                          <p:stCondLst>
                            <p:cond delay="0"/>
                          </p:stCondLst>
                        </p:cTn>
                        <p:tgtEl>
                          <p:spTgt spid="3">
                            <p:txEl>
                              <p:pRg st="3" end="3"/>
                            </p:txEl>
                          </p:spTgt>
                        </p:tgtEl>
                        <p:attrNameLst>
                          <p:attrName>style.visibility</p:attrName>
                        </p:attrNameLst>
                      </p:cBhvr>
                      <p:to>
                        <p:strVal val="visible"/>
                      </p:to>
                    </p:set>
                  </p:childTnLst>
                </p:cTn>
              </p:par>
            </p:tnLst>
          </p:tmpl>
          <p:tmpl lvl="5">
            <p:tnLst>
              <p:par>
                <p:cTn presetID="1" presetClass="entr" presetSubtype="0" fill="hold" grpId="0" nodeType="clickEffect">
                  <p:stCondLst>
                    <p:cond delay="0"/>
                  </p:stCondLst>
                  <p:childTnLst>
                    <p:set>
                      <p:cBhvr>
                        <p:cTn dur="1" fill="hold">
                          <p:stCondLst>
                            <p:cond delay="0"/>
                          </p:stCondLst>
                        </p:cTn>
                        <p:tgtEl>
                          <p:spTgt spid="3">
                            <p:txEl>
                              <p:pRg st="4" end="4"/>
                            </p:txEl>
                          </p:spTgt>
                        </p:tgtEl>
                        <p:attrNameLst>
                          <p:attrName>style.visibility</p:attrName>
                        </p:attrNameLst>
                      </p:cBhvr>
                      <p:to>
                        <p:strVal val="visible"/>
                      </p:to>
                    </p:set>
                  </p:childTnLst>
                </p:cTn>
              </p:par>
            </p:tnLst>
          </p:tmpl>
        </p:tmplLst>
      </p:bldP>
    </p:bldLst>
  </p:timing>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hyperlink" Target="https://github.com/andreasludvig/UCL" TargetMode="Externa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hyperlink" Target="https://www.youtube.com/watch?v=GYFJ8oqNdCE"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tiff"/></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tiff"/><Relationship Id="rId1" Type="http://schemas.openxmlformats.org/officeDocument/2006/relationships/image" Target="../media/image6.tiff"/></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hyperlink" Target="https://www.youtube.com/watch?v=NZ4zcrTzUjA"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hyperlink" Target="https://www.youtube.com/watch?v=QCiS97wgF-U"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8.tif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44.jpeg"/><Relationship Id="rId1" Type="http://schemas.openxmlformats.org/officeDocument/2006/relationships/image" Target="../media/image9.tiff"/></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46.jpeg"/><Relationship Id="rId1" Type="http://schemas.openxmlformats.org/officeDocument/2006/relationships/image" Target="../media/image4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10.tiff"/></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jpe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12.tiff"/><Relationship Id="rId1" Type="http://schemas.openxmlformats.org/officeDocument/2006/relationships/image" Target="../media/image11.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tiff"/><Relationship Id="rId1" Type="http://schemas.openxmlformats.org/officeDocument/2006/relationships/image" Target="../media/image13.tif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tiff"/></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15.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image" Target="../media/image16.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23442" y="921715"/>
            <a:ext cx="5163022" cy="2635993"/>
          </a:xfrm>
        </p:spPr>
        <p:txBody>
          <a:bodyPr anchor="b">
            <a:normAutofit/>
          </a:bodyPr>
          <a:lstStyle/>
          <a:p>
            <a:pPr algn="l"/>
            <a:r>
              <a:rPr lang="da-DK" sz="4800"/>
              <a:t>Undervisning UCL</a:t>
            </a:r>
            <a:endParaRPr lang="da-DK" sz="4800"/>
          </a:p>
        </p:txBody>
      </p:sp>
      <p:sp>
        <p:nvSpPr>
          <p:cNvPr id="3" name="Undertitel 2"/>
          <p:cNvSpPr>
            <a:spLocks noGrp="1"/>
          </p:cNvSpPr>
          <p:nvPr>
            <p:ph type="subTitle" idx="1"/>
          </p:nvPr>
        </p:nvSpPr>
        <p:spPr>
          <a:xfrm>
            <a:off x="823442" y="4541263"/>
            <a:ext cx="4662957" cy="1395022"/>
          </a:xfrm>
        </p:spPr>
        <p:txBody>
          <a:bodyPr anchor="t">
            <a:normAutofit fontScale="92500"/>
          </a:bodyPr>
          <a:lstStyle/>
          <a:p>
            <a:pPr algn="l"/>
            <a:r>
              <a:rPr lang="da-DK" sz="2200">
                <a:solidFill>
                  <a:srgbClr val="FFFFFF"/>
                </a:solidFill>
              </a:rPr>
              <a:t>Medicin &amp; kirurgi </a:t>
            </a:r>
            <a:endParaRPr lang="da-DK" sz="2200">
              <a:solidFill>
                <a:srgbClr val="FFFFFF"/>
              </a:solidFill>
            </a:endParaRPr>
          </a:p>
          <a:p>
            <a:pPr algn="l"/>
            <a:r>
              <a:rPr lang="da-DK" sz="2200">
                <a:solidFill>
                  <a:srgbClr val="FFFFFF"/>
                </a:solidFill>
              </a:rPr>
              <a:t>Lektion 5 </a:t>
            </a:r>
            <a:endParaRPr lang="da-DK" sz="2200">
              <a:solidFill>
                <a:srgbClr val="FFFFFF"/>
              </a:solidFill>
            </a:endParaRPr>
          </a:p>
          <a:p>
            <a:pPr algn="l"/>
            <a:r>
              <a:rPr lang="da-DK" sz="2200">
                <a:solidFill>
                  <a:srgbClr val="FFFFFF"/>
                </a:solidFill>
              </a:rPr>
              <a:t>Pancreas, lever og galdevejssygdomme</a:t>
            </a:r>
            <a:endParaRPr lang="da-DK" sz="2200">
              <a:solidFill>
                <a:srgbClr val="FFFFFF"/>
              </a:solidFill>
            </a:endParaRPr>
          </a:p>
          <a:p>
            <a:pPr algn="l"/>
            <a:endParaRPr lang="da-DK" sz="2200">
              <a:solidFill>
                <a:srgbClr val="FFFFFF"/>
              </a:solidFill>
            </a:endParaRPr>
          </a:p>
        </p:txBody>
      </p:sp>
      <p:pic>
        <p:nvPicPr>
          <p:cNvPr id="1026" name="Picture 2" descr="Leveren"/>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573907" y="1336136"/>
            <a:ext cx="5163022" cy="38077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Akut </a:t>
            </a:r>
            <a:r>
              <a:rPr lang="da-DK" dirty="0" err="1"/>
              <a:t>pancreatitis</a:t>
            </a:r>
            <a:endParaRPr lang="da-DK" dirty="0"/>
          </a:p>
        </p:txBody>
      </p:sp>
      <p:sp>
        <p:nvSpPr>
          <p:cNvPr id="3" name="Pladsholder til indhold 2"/>
          <p:cNvSpPr>
            <a:spLocks noGrp="1"/>
          </p:cNvSpPr>
          <p:nvPr>
            <p:ph idx="1"/>
          </p:nvPr>
        </p:nvSpPr>
        <p:spPr/>
        <p:txBody>
          <a:bodyPr>
            <a:normAutofit lnSpcReduction="10000"/>
          </a:bodyPr>
          <a:lstStyle/>
          <a:p>
            <a:pPr>
              <a:lnSpc>
                <a:spcPct val="150000"/>
              </a:lnSpc>
            </a:pPr>
            <a:r>
              <a:rPr lang="da-DK" b="1" dirty="0"/>
              <a:t>Behandling</a:t>
            </a:r>
            <a:r>
              <a:rPr lang="da-DK" dirty="0"/>
              <a:t> </a:t>
            </a:r>
            <a:endParaRPr lang="da-DK" dirty="0"/>
          </a:p>
          <a:p>
            <a:pPr lvl="1">
              <a:lnSpc>
                <a:spcPct val="150000"/>
              </a:lnSpc>
            </a:pPr>
            <a:r>
              <a:rPr lang="da-DK" dirty="0"/>
              <a:t>Milde tilfælde = smertestillende + KRAM faktorer </a:t>
            </a:r>
            <a:endParaRPr lang="da-DK" dirty="0"/>
          </a:p>
          <a:p>
            <a:pPr lvl="1">
              <a:lnSpc>
                <a:spcPct val="150000"/>
              </a:lnSpc>
            </a:pPr>
            <a:r>
              <a:rPr lang="da-DK" dirty="0"/>
              <a:t>Moderate tilfælde = få dages indlæggelse </a:t>
            </a:r>
            <a:endParaRPr lang="da-DK" dirty="0"/>
          </a:p>
          <a:p>
            <a:pPr lvl="1">
              <a:lnSpc>
                <a:spcPct val="150000"/>
              </a:lnSpc>
            </a:pPr>
            <a:r>
              <a:rPr lang="da-DK" dirty="0"/>
              <a:t>Svære tilfælde = alvorligt forløb </a:t>
            </a:r>
            <a:r>
              <a:rPr lang="da-DK" dirty="0">
                <a:sym typeface="Wingdings" panose="05000000000000000000" pitchFamily="2" charset="2"/>
              </a:rPr>
              <a:t> </a:t>
            </a:r>
            <a:r>
              <a:rPr lang="da-DK" dirty="0"/>
              <a:t>intensiv til organunderstøttende behandling (multiorgansvigt)  </a:t>
            </a:r>
            <a:endParaRPr lang="da-DK" dirty="0"/>
          </a:p>
          <a:p>
            <a:pPr>
              <a:lnSpc>
                <a:spcPct val="150000"/>
              </a:lnSpc>
            </a:pPr>
            <a:r>
              <a:rPr lang="da-DK" b="1" dirty="0"/>
              <a:t>Prognose</a:t>
            </a:r>
            <a:endParaRPr lang="da-DK" b="1" dirty="0"/>
          </a:p>
          <a:p>
            <a:pPr lvl="1">
              <a:lnSpc>
                <a:spcPct val="150000"/>
              </a:lnSpc>
            </a:pPr>
            <a:r>
              <a:rPr lang="da-DK" dirty="0"/>
              <a:t>Mild </a:t>
            </a:r>
            <a:r>
              <a:rPr lang="da-DK" dirty="0" err="1"/>
              <a:t>pancreatitis</a:t>
            </a:r>
            <a:r>
              <a:rPr lang="da-DK" dirty="0"/>
              <a:t> </a:t>
            </a:r>
            <a:endParaRPr lang="da-DK" dirty="0"/>
          </a:p>
          <a:p>
            <a:pPr lvl="2">
              <a:lnSpc>
                <a:spcPct val="150000"/>
              </a:lnSpc>
            </a:pPr>
            <a:r>
              <a:rPr lang="da-DK" dirty="0"/>
              <a:t>God - ofte fuldt reversibelt </a:t>
            </a:r>
            <a:endParaRPr lang="da-DK" dirty="0"/>
          </a:p>
          <a:p>
            <a:pPr lvl="1">
              <a:lnSpc>
                <a:spcPct val="150000"/>
              </a:lnSpc>
            </a:pPr>
            <a:r>
              <a:rPr lang="da-DK" dirty="0"/>
              <a:t>Svær </a:t>
            </a:r>
            <a:r>
              <a:rPr lang="da-DK" dirty="0" err="1"/>
              <a:t>pancreatitis</a:t>
            </a:r>
            <a:endParaRPr lang="da-DK" dirty="0"/>
          </a:p>
          <a:p>
            <a:pPr lvl="2">
              <a:lnSpc>
                <a:spcPct val="150000"/>
              </a:lnSpc>
            </a:pPr>
            <a:r>
              <a:rPr lang="da-DK" dirty="0"/>
              <a:t>Mortalitet på 10% - trods hurtig behandling </a:t>
            </a:r>
            <a:endParaRPr lang="da-DK" b="1" dirty="0"/>
          </a:p>
          <a:p>
            <a:pPr>
              <a:lnSpc>
                <a:spcPct val="150000"/>
              </a:lnSpc>
            </a:pPr>
            <a:endParaRPr lang="da-DK"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Akut </a:t>
            </a:r>
            <a:r>
              <a:rPr lang="da-DK" dirty="0" err="1"/>
              <a:t>pancreatitis</a:t>
            </a:r>
            <a:endParaRPr lang="da-DK" dirty="0"/>
          </a:p>
        </p:txBody>
      </p:sp>
      <p:sp>
        <p:nvSpPr>
          <p:cNvPr id="3" name="Pladsholder til indhold 2"/>
          <p:cNvSpPr>
            <a:spLocks noGrp="1"/>
          </p:cNvSpPr>
          <p:nvPr>
            <p:ph idx="1"/>
          </p:nvPr>
        </p:nvSpPr>
        <p:spPr/>
        <p:txBody>
          <a:bodyPr>
            <a:normAutofit lnSpcReduction="20000"/>
          </a:bodyPr>
          <a:lstStyle/>
          <a:p>
            <a:pPr>
              <a:lnSpc>
                <a:spcPct val="150000"/>
              </a:lnSpc>
            </a:pPr>
            <a:r>
              <a:rPr lang="en-US" altLang="da-DK" dirty="0">
                <a:sym typeface="+mn-ea"/>
              </a:rPr>
              <a:t>Hvad kunne der overvejes differentialdiagnostisk?</a:t>
            </a:r>
            <a:endParaRPr lang="en-US" altLang="da-DK" dirty="0"/>
          </a:p>
          <a:p>
            <a:pPr lvl="0">
              <a:lnSpc>
                <a:spcPct val="150000"/>
              </a:lnSpc>
            </a:pPr>
            <a:r>
              <a:rPr lang="en-US" altLang="da-DK" dirty="0"/>
              <a:t>Konstante, øvre, mavesmerter.</a:t>
            </a:r>
            <a:endParaRPr lang="en-US" altLang="da-DK" dirty="0"/>
          </a:p>
          <a:p>
            <a:pPr lvl="0">
              <a:lnSpc>
                <a:spcPct val="150000"/>
              </a:lnSpc>
            </a:pPr>
            <a:r>
              <a:rPr lang="en-US" altLang="da-DK" dirty="0"/>
              <a:t>Evt udstråling til ryg samt kvalme og opkastning</a:t>
            </a:r>
            <a:endParaRPr lang="en-US" altLang="da-DK" dirty="0"/>
          </a:p>
          <a:p>
            <a:pPr lvl="1">
              <a:lnSpc>
                <a:spcPct val="150000"/>
              </a:lnSpc>
            </a:pPr>
            <a:r>
              <a:rPr lang="en-US" altLang="da-DK" sz="1800" dirty="0"/>
              <a:t>Aortadissektion!</a:t>
            </a:r>
            <a:endParaRPr lang="en-US" altLang="da-DK" dirty="0"/>
          </a:p>
          <a:p>
            <a:pPr lvl="1">
              <a:lnSpc>
                <a:spcPct val="150000"/>
              </a:lnSpc>
            </a:pPr>
            <a:r>
              <a:rPr lang="en-US" altLang="da-DK" sz="1800" dirty="0"/>
              <a:t>Galdestensanfald</a:t>
            </a:r>
            <a:endParaRPr lang="en-US" altLang="da-DK" sz="1800" dirty="0"/>
          </a:p>
          <a:p>
            <a:pPr lvl="1">
              <a:lnSpc>
                <a:spcPct val="150000"/>
              </a:lnSpc>
            </a:pPr>
            <a:r>
              <a:rPr lang="en-US" altLang="da-DK" sz="1800" dirty="0"/>
              <a:t>Urinvejssten</a:t>
            </a:r>
            <a:endParaRPr lang="en-US" altLang="da-DK" sz="1800" dirty="0"/>
          </a:p>
          <a:p>
            <a:pPr lvl="1">
              <a:lnSpc>
                <a:spcPct val="150000"/>
              </a:lnSpc>
            </a:pPr>
            <a:r>
              <a:rPr lang="en-US" altLang="da-DK" sz="1800" dirty="0"/>
              <a:t>Perforeret ulcus</a:t>
            </a:r>
            <a:endParaRPr lang="en-US" altLang="da-DK" sz="1800" dirty="0"/>
          </a:p>
          <a:p>
            <a:pPr lvl="1">
              <a:lnSpc>
                <a:spcPct val="150000"/>
              </a:lnSpc>
            </a:pPr>
            <a:r>
              <a:rPr lang="en-US" altLang="da-DK" sz="1800" dirty="0"/>
              <a:t>AKS</a:t>
            </a:r>
            <a:endParaRPr lang="en-US" altLang="da-DK" sz="1800" dirty="0"/>
          </a:p>
          <a:p>
            <a:pPr lvl="1">
              <a:lnSpc>
                <a:spcPct val="150000"/>
              </a:lnSpc>
            </a:pPr>
            <a:r>
              <a:rPr lang="en-US" altLang="da-DK" dirty="0"/>
              <a:t>Tarmiskæmi</a:t>
            </a:r>
            <a:endParaRPr lang="da-DK"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2100" y="469265"/>
            <a:ext cx="9845040" cy="882650"/>
          </a:xfrm>
        </p:spPr>
        <p:txBody>
          <a:bodyPr anchor="b">
            <a:normAutofit/>
          </a:bodyPr>
          <a:lstStyle/>
          <a:p>
            <a:r>
              <a:rPr lang="da-DK" dirty="0"/>
              <a:t>Kronisk </a:t>
            </a:r>
            <a:r>
              <a:rPr lang="da-DK" dirty="0" err="1"/>
              <a:t>pancreatitis</a:t>
            </a:r>
            <a:endParaRPr lang="da-DK" dirty="0"/>
          </a:p>
        </p:txBody>
      </p:sp>
      <p:sp>
        <p:nvSpPr>
          <p:cNvPr id="3" name="Pladsholder til indhold 2"/>
          <p:cNvSpPr>
            <a:spLocks noGrp="1"/>
          </p:cNvSpPr>
          <p:nvPr>
            <p:ph idx="1"/>
          </p:nvPr>
        </p:nvSpPr>
        <p:spPr>
          <a:xfrm>
            <a:off x="356870" y="1175385"/>
            <a:ext cx="5717540" cy="5335905"/>
          </a:xfrm>
        </p:spPr>
        <p:txBody>
          <a:bodyPr anchor="t">
            <a:normAutofit lnSpcReduction="20000"/>
          </a:bodyPr>
          <a:lstStyle/>
          <a:p>
            <a:r>
              <a:rPr lang="da-DK" sz="1800" b="1" dirty="0"/>
              <a:t>Årsager</a:t>
            </a:r>
            <a:endParaRPr lang="da-DK" sz="1800" b="1" dirty="0"/>
          </a:p>
          <a:p>
            <a:pPr lvl="1"/>
            <a:r>
              <a:rPr lang="en-US" altLang="da-DK" sz="1800" dirty="0">
                <a:solidFill>
                  <a:srgbClr val="FF0000"/>
                </a:solidFill>
              </a:rPr>
              <a:t>ALKOHOL</a:t>
            </a:r>
            <a:endParaRPr lang="en-US" altLang="da-DK" sz="1800" dirty="0">
              <a:solidFill>
                <a:srgbClr val="FF0000"/>
              </a:solidFill>
            </a:endParaRPr>
          </a:p>
          <a:p>
            <a:pPr lvl="1"/>
            <a:r>
              <a:rPr lang="da-DK" sz="1800" dirty="0">
                <a:solidFill>
                  <a:srgbClr val="FF0000"/>
                </a:solidFill>
              </a:rPr>
              <a:t>Rygning </a:t>
            </a:r>
            <a:endParaRPr lang="da-DK" sz="1800" dirty="0">
              <a:solidFill>
                <a:srgbClr val="FF0000"/>
              </a:solidFill>
            </a:endParaRPr>
          </a:p>
          <a:p>
            <a:pPr lvl="1"/>
            <a:r>
              <a:rPr lang="da-DK" sz="1800" dirty="0">
                <a:solidFill>
                  <a:srgbClr val="FF0000"/>
                </a:solidFill>
              </a:rPr>
              <a:t>Recidiverende akut </a:t>
            </a:r>
            <a:r>
              <a:rPr lang="da-DK" sz="1800" dirty="0" err="1">
                <a:solidFill>
                  <a:srgbClr val="FF0000"/>
                </a:solidFill>
              </a:rPr>
              <a:t>pancreatit</a:t>
            </a:r>
            <a:r>
              <a:rPr lang="da-DK" sz="1800" dirty="0">
                <a:solidFill>
                  <a:srgbClr val="FF0000"/>
                </a:solidFill>
              </a:rPr>
              <a:t> </a:t>
            </a:r>
            <a:endParaRPr lang="da-DK" sz="1800" dirty="0">
              <a:solidFill>
                <a:srgbClr val="FF0000"/>
              </a:solidFill>
            </a:endParaRPr>
          </a:p>
          <a:p>
            <a:pPr lvl="1"/>
            <a:r>
              <a:rPr lang="en-US" altLang="da-DK" sz="1800" dirty="0">
                <a:solidFill>
                  <a:schemeClr val="tx1"/>
                </a:solidFill>
              </a:rPr>
              <a:t>25% idiopatiske (finder ingen oplagt årsag)</a:t>
            </a:r>
            <a:br>
              <a:rPr lang="da-DK" sz="1800" dirty="0"/>
            </a:br>
            <a:endParaRPr lang="da-DK" sz="1800" dirty="0"/>
          </a:p>
          <a:p>
            <a:r>
              <a:rPr lang="da-DK" sz="1800" b="1" dirty="0"/>
              <a:t>Symptomer </a:t>
            </a:r>
            <a:endParaRPr lang="da-DK" sz="1800" b="1" dirty="0"/>
          </a:p>
          <a:p>
            <a:pPr lvl="1"/>
            <a:r>
              <a:rPr lang="da-DK" dirty="0">
                <a:solidFill>
                  <a:srgbClr val="FF0000"/>
                </a:solidFill>
                <a:sym typeface="+mn-ea"/>
              </a:rPr>
              <a:t>Mavesmerter</a:t>
            </a:r>
            <a:r>
              <a:rPr lang="en-US" altLang="da-DK" dirty="0">
                <a:solidFill>
                  <a:srgbClr val="FF0000"/>
                </a:solidFill>
                <a:sym typeface="+mn-ea"/>
              </a:rPr>
              <a:t>, som ved akut pancreatit.</a:t>
            </a:r>
            <a:endParaRPr lang="da-DK" dirty="0">
              <a:solidFill>
                <a:srgbClr val="FF0000"/>
              </a:solidFill>
            </a:endParaRPr>
          </a:p>
          <a:p>
            <a:pPr lvl="1"/>
            <a:r>
              <a:rPr lang="da-DK" sz="1800" dirty="0">
                <a:solidFill>
                  <a:srgbClr val="FF0000"/>
                </a:solidFill>
              </a:rPr>
              <a:t>Diarré (</a:t>
            </a:r>
            <a:r>
              <a:rPr lang="en-US" altLang="da-DK" sz="1800" dirty="0">
                <a:solidFill>
                  <a:srgbClr val="FF0000"/>
                </a:solidFill>
              </a:rPr>
              <a:t>Nedsat</a:t>
            </a:r>
            <a:r>
              <a:rPr lang="da-DK" sz="1800" dirty="0">
                <a:solidFill>
                  <a:srgbClr val="FF0000"/>
                </a:solidFill>
              </a:rPr>
              <a:t> </a:t>
            </a:r>
            <a:r>
              <a:rPr lang="da-DK" sz="1800" dirty="0" err="1">
                <a:solidFill>
                  <a:srgbClr val="FF0000"/>
                </a:solidFill>
              </a:rPr>
              <a:t>exokrin</a:t>
            </a:r>
            <a:r>
              <a:rPr lang="da-DK" sz="1800" dirty="0">
                <a:solidFill>
                  <a:srgbClr val="FF0000"/>
                </a:solidFill>
              </a:rPr>
              <a:t> funktion)</a:t>
            </a:r>
            <a:endParaRPr lang="da-DK" sz="1800" dirty="0">
              <a:solidFill>
                <a:srgbClr val="FF0000"/>
              </a:solidFill>
            </a:endParaRPr>
          </a:p>
          <a:p>
            <a:pPr lvl="2"/>
            <a:r>
              <a:rPr lang="en-US" altLang="da-DK" sz="1600" dirty="0">
                <a:solidFill>
                  <a:srgbClr val="FF0000"/>
                </a:solidFill>
              </a:rPr>
              <a:t>Evt steatore (fedtholding afføring)</a:t>
            </a:r>
            <a:endParaRPr lang="da-DK" sz="1600" dirty="0">
              <a:solidFill>
                <a:srgbClr val="FF0000"/>
              </a:solidFill>
            </a:endParaRPr>
          </a:p>
          <a:p>
            <a:pPr lvl="1"/>
            <a:r>
              <a:rPr lang="da-DK" sz="1800" dirty="0">
                <a:solidFill>
                  <a:srgbClr val="FF0000"/>
                </a:solidFill>
              </a:rPr>
              <a:t>Vægttab </a:t>
            </a:r>
            <a:endParaRPr lang="da-DK" sz="1800" dirty="0">
              <a:solidFill>
                <a:srgbClr val="FF0000"/>
              </a:solidFill>
            </a:endParaRPr>
          </a:p>
          <a:p>
            <a:pPr lvl="1"/>
            <a:r>
              <a:rPr lang="da-DK" sz="1800" dirty="0">
                <a:solidFill>
                  <a:srgbClr val="FF0000"/>
                </a:solidFill>
              </a:rPr>
              <a:t>Diabetes </a:t>
            </a:r>
            <a:r>
              <a:rPr lang="en-US" altLang="da-DK" sz="1800" dirty="0">
                <a:solidFill>
                  <a:srgbClr val="FF0000"/>
                </a:solidFill>
              </a:rPr>
              <a:t>(Nedsat endokrin funktion)</a:t>
            </a:r>
            <a:br>
              <a:rPr lang="da-DK" sz="1800" dirty="0">
                <a:solidFill>
                  <a:srgbClr val="FF0000"/>
                </a:solidFill>
              </a:rPr>
            </a:br>
            <a:endParaRPr lang="da-DK" sz="1800" dirty="0"/>
          </a:p>
          <a:p>
            <a:r>
              <a:rPr lang="da-DK" sz="1800" b="1" dirty="0"/>
              <a:t>Diagnose </a:t>
            </a:r>
            <a:endParaRPr lang="da-DK" sz="1800" b="1" dirty="0"/>
          </a:p>
          <a:p>
            <a:pPr lvl="1"/>
            <a:r>
              <a:rPr lang="en-US" sz="1800" dirty="0">
                <a:solidFill>
                  <a:srgbClr val="FF0000"/>
                </a:solidFill>
              </a:rPr>
              <a:t>CT med forkalkninger i pancreas!</a:t>
            </a:r>
            <a:endParaRPr lang="en-US" sz="1800" dirty="0">
              <a:solidFill>
                <a:srgbClr val="FF0000"/>
              </a:solidFill>
            </a:endParaRPr>
          </a:p>
          <a:p>
            <a:endParaRPr lang="da-DK" sz="1300" dirty="0"/>
          </a:p>
        </p:txBody>
      </p:sp>
      <p:pic>
        <p:nvPicPr>
          <p:cNvPr id="4" name="Picture 3"/>
          <p:cNvPicPr>
            <a:picLocks noChangeAspect="1"/>
          </p:cNvPicPr>
          <p:nvPr/>
        </p:nvPicPr>
        <p:blipFill>
          <a:blip r:embed="rId1"/>
          <a:srcRect t="65114"/>
          <a:stretch>
            <a:fillRect/>
          </a:stretch>
        </p:blipFill>
        <p:spPr>
          <a:xfrm>
            <a:off x="5562600" y="2303780"/>
            <a:ext cx="6335395" cy="2250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92100" y="469265"/>
            <a:ext cx="9845040" cy="882650"/>
          </a:xfrm>
        </p:spPr>
        <p:txBody>
          <a:bodyPr anchor="b">
            <a:normAutofit/>
          </a:bodyPr>
          <a:lstStyle/>
          <a:p>
            <a:r>
              <a:rPr lang="da-DK" dirty="0"/>
              <a:t>Kronisk </a:t>
            </a:r>
            <a:r>
              <a:rPr lang="da-DK" dirty="0" err="1"/>
              <a:t>pancreatitis</a:t>
            </a:r>
            <a:endParaRPr lang="da-DK" dirty="0"/>
          </a:p>
        </p:txBody>
      </p:sp>
      <p:sp>
        <p:nvSpPr>
          <p:cNvPr id="3" name="Pladsholder til indhold 2"/>
          <p:cNvSpPr>
            <a:spLocks noGrp="1"/>
          </p:cNvSpPr>
          <p:nvPr>
            <p:ph idx="1"/>
          </p:nvPr>
        </p:nvSpPr>
        <p:spPr>
          <a:xfrm>
            <a:off x="356870" y="1175385"/>
            <a:ext cx="11840845" cy="5335905"/>
          </a:xfrm>
        </p:spPr>
        <p:txBody>
          <a:bodyPr anchor="t">
            <a:normAutofit/>
          </a:bodyPr>
          <a:lstStyle/>
          <a:p>
            <a:r>
              <a:rPr lang="en-US" altLang="da-DK" sz="1800" dirty="0"/>
              <a:t>Yderligere om symptomer:</a:t>
            </a:r>
            <a:endParaRPr lang="en-US" altLang="da-DK" sz="1800" dirty="0"/>
          </a:p>
          <a:p>
            <a:r>
              <a:rPr lang="en-US" altLang="da-DK" sz="1800" dirty="0"/>
              <a:t>Smerter forværres typisk efter fødeindtagelse.</a:t>
            </a:r>
            <a:endParaRPr lang="en-US" altLang="da-DK" sz="1800" dirty="0"/>
          </a:p>
          <a:p>
            <a:r>
              <a:rPr lang="en-US" altLang="da-DK" sz="1800" dirty="0"/>
              <a:t>40% udvikler diabetes</a:t>
            </a:r>
            <a:endParaRPr lang="en-US" altLang="da-DK" sz="1800" dirty="0"/>
          </a:p>
          <a:p>
            <a:r>
              <a:rPr lang="en-US" altLang="da-DK" sz="1800" dirty="0"/>
              <a:t>Relation mellem akut og kronisk pancreatit ikke altid klar:</a:t>
            </a:r>
            <a:endParaRPr lang="en-US" altLang="da-DK" sz="1800" dirty="0"/>
          </a:p>
          <a:p>
            <a:pPr lvl="1"/>
            <a:r>
              <a:rPr lang="en-US" altLang="da-DK" sz="1620" dirty="0"/>
              <a:t>Akut pankreatit kan efterfølges af kronisk pankraetit</a:t>
            </a:r>
            <a:endParaRPr lang="en-US" altLang="da-DK" sz="1620" dirty="0"/>
          </a:p>
          <a:p>
            <a:pPr lvl="1"/>
            <a:r>
              <a:rPr lang="en-US" altLang="da-DK" sz="1620" dirty="0"/>
              <a:t>Der kan være opblussen af kronisk pankreatit med akut komponent.</a:t>
            </a:r>
            <a:endParaRPr lang="en-US" altLang="da-DK" sz="1620" dirty="0"/>
          </a:p>
          <a:p>
            <a:pPr lvl="1"/>
            <a:r>
              <a:rPr lang="en-US" altLang="da-DK" sz="1620" dirty="0"/>
              <a:t>Kronisk pankreatit kan opstå uden tydelige tegn på tidl. akut pancreatit</a:t>
            </a:r>
            <a:endParaRPr lang="da-DK" altLang="da-DK" sz="1620" dirty="0"/>
          </a:p>
          <a:p>
            <a:pPr lvl="0"/>
            <a:r>
              <a:rPr lang="en-US" altLang="da-DK" sz="1800" dirty="0">
                <a:solidFill>
                  <a:srgbClr val="FF0000"/>
                </a:solidFill>
              </a:rPr>
              <a:t>Ved kronisk pancreatit ses tiltagende fibrosering og forkalkning i pancreas, pga. langvarig inflammation.</a:t>
            </a:r>
            <a:br>
              <a:rPr lang="da-DK" sz="1800" dirty="0">
                <a:solidFill>
                  <a:srgbClr val="FF0000"/>
                </a:solidFill>
              </a:rPr>
            </a:br>
            <a:endParaRPr lang="da-DK" sz="1800" dirty="0"/>
          </a:p>
          <a:p>
            <a:endParaRPr lang="da-DK" sz="13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Billede 3"/>
          <p:cNvPicPr>
            <a:picLocks noChangeAspect="1"/>
          </p:cNvPicPr>
          <p:nvPr/>
        </p:nvPicPr>
        <p:blipFill>
          <a:blip r:embed="rId1"/>
          <a:stretch>
            <a:fillRect/>
          </a:stretch>
        </p:blipFill>
        <p:spPr>
          <a:xfrm>
            <a:off x="643467" y="825416"/>
            <a:ext cx="10905066" cy="5207168"/>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Kronisk </a:t>
            </a:r>
            <a:r>
              <a:rPr lang="da-DK" dirty="0" err="1"/>
              <a:t>pancreatitis</a:t>
            </a:r>
            <a:endParaRPr lang="da-DK" dirty="0"/>
          </a:p>
        </p:txBody>
      </p:sp>
      <p:sp>
        <p:nvSpPr>
          <p:cNvPr id="3" name="Pladsholder til indhold 2"/>
          <p:cNvSpPr>
            <a:spLocks noGrp="1"/>
          </p:cNvSpPr>
          <p:nvPr>
            <p:ph idx="1"/>
          </p:nvPr>
        </p:nvSpPr>
        <p:spPr>
          <a:xfrm>
            <a:off x="227330" y="1283970"/>
            <a:ext cx="10691495" cy="5178425"/>
          </a:xfrm>
        </p:spPr>
        <p:txBody>
          <a:bodyPr>
            <a:normAutofit/>
          </a:bodyPr>
          <a:lstStyle/>
          <a:p>
            <a:pPr>
              <a:lnSpc>
                <a:spcPct val="150000"/>
              </a:lnSpc>
            </a:pPr>
            <a:r>
              <a:rPr lang="da-DK" b="1" dirty="0"/>
              <a:t>Behandling</a:t>
            </a:r>
            <a:r>
              <a:rPr lang="da-DK" dirty="0"/>
              <a:t> </a:t>
            </a:r>
            <a:endParaRPr lang="da-DK" dirty="0"/>
          </a:p>
          <a:p>
            <a:pPr lvl="1">
              <a:lnSpc>
                <a:spcPct val="150000"/>
              </a:lnSpc>
            </a:pPr>
            <a:r>
              <a:rPr lang="en-US" altLang="da-DK" dirty="0">
                <a:solidFill>
                  <a:srgbClr val="FF0000"/>
                </a:solidFill>
              </a:rPr>
              <a:t>Udløsende årsag?:</a:t>
            </a:r>
            <a:endParaRPr lang="en-US" altLang="da-DK" dirty="0">
              <a:solidFill>
                <a:srgbClr val="FF0000"/>
              </a:solidFill>
            </a:endParaRPr>
          </a:p>
          <a:p>
            <a:pPr lvl="2">
              <a:lnSpc>
                <a:spcPct val="150000"/>
              </a:lnSpc>
            </a:pPr>
            <a:r>
              <a:rPr lang="en-US" altLang="da-DK" sz="1600" dirty="0">
                <a:solidFill>
                  <a:srgbClr val="FF0000"/>
                </a:solidFill>
              </a:rPr>
              <a:t>Få styr på </a:t>
            </a:r>
            <a:r>
              <a:rPr lang="da-DK" dirty="0">
                <a:solidFill>
                  <a:srgbClr val="FF0000"/>
                </a:solidFill>
              </a:rPr>
              <a:t>KRAM</a:t>
            </a:r>
            <a:r>
              <a:rPr lang="en-US" altLang="da-DK" dirty="0">
                <a:solidFill>
                  <a:srgbClr val="FF0000"/>
                </a:solidFill>
              </a:rPr>
              <a:t>: STOP alkohol og rygning. </a:t>
            </a:r>
            <a:endParaRPr lang="en-US" altLang="da-DK" dirty="0">
              <a:solidFill>
                <a:srgbClr val="FF0000"/>
              </a:solidFill>
            </a:endParaRPr>
          </a:p>
          <a:p>
            <a:pPr lvl="2">
              <a:lnSpc>
                <a:spcPct val="150000"/>
              </a:lnSpc>
            </a:pPr>
            <a:r>
              <a:rPr lang="en-US" altLang="da-DK" dirty="0"/>
              <a:t>Svært. Oftest udsatte personer</a:t>
            </a:r>
            <a:endParaRPr lang="en-US" altLang="da-DK" dirty="0"/>
          </a:p>
          <a:p>
            <a:pPr lvl="1">
              <a:lnSpc>
                <a:spcPct val="150000"/>
              </a:lnSpc>
            </a:pPr>
            <a:r>
              <a:rPr lang="da-DK" dirty="0">
                <a:solidFill>
                  <a:srgbClr val="FF0000"/>
                </a:solidFill>
              </a:rPr>
              <a:t>Smerte</a:t>
            </a:r>
            <a:r>
              <a:rPr lang="en-US" altLang="da-DK" dirty="0">
                <a:solidFill>
                  <a:srgbClr val="FF0000"/>
                </a:solidFill>
              </a:rPr>
              <a:t>r?</a:t>
            </a:r>
            <a:endParaRPr lang="en-US" altLang="da-DK" dirty="0">
              <a:solidFill>
                <a:srgbClr val="FF0000"/>
              </a:solidFill>
            </a:endParaRPr>
          </a:p>
          <a:p>
            <a:pPr lvl="2">
              <a:lnSpc>
                <a:spcPct val="150000"/>
              </a:lnSpc>
            </a:pPr>
            <a:r>
              <a:rPr lang="en-US" altLang="da-DK" sz="1600" dirty="0">
                <a:solidFill>
                  <a:srgbClr val="FF0000"/>
                </a:solidFill>
              </a:rPr>
              <a:t>Smertebehandling. </a:t>
            </a:r>
            <a:r>
              <a:rPr lang="en-US" altLang="da-DK" sz="1600" dirty="0"/>
              <a:t>Specialist opgave. ofte behov for morfika</a:t>
            </a:r>
            <a:endParaRPr lang="da-DK" dirty="0"/>
          </a:p>
          <a:p>
            <a:pPr lvl="1">
              <a:lnSpc>
                <a:spcPct val="150000"/>
              </a:lnSpc>
            </a:pPr>
            <a:r>
              <a:rPr lang="en-US" altLang="da-DK" dirty="0">
                <a:solidFill>
                  <a:srgbClr val="FF0000"/>
                </a:solidFill>
              </a:rPr>
              <a:t>Eksogen pancreas insufficiens -&gt; diarre, malernæring.</a:t>
            </a:r>
            <a:endParaRPr lang="en-US" altLang="da-DK" dirty="0">
              <a:solidFill>
                <a:srgbClr val="FF0000"/>
              </a:solidFill>
            </a:endParaRPr>
          </a:p>
          <a:p>
            <a:pPr lvl="2">
              <a:lnSpc>
                <a:spcPct val="150000"/>
              </a:lnSpc>
            </a:pPr>
            <a:r>
              <a:rPr lang="da-DK" dirty="0">
                <a:solidFill>
                  <a:srgbClr val="FF0000"/>
                </a:solidFill>
              </a:rPr>
              <a:t>Enzymsubstitution </a:t>
            </a:r>
            <a:endParaRPr lang="da-DK" dirty="0">
              <a:solidFill>
                <a:srgbClr val="FF0000"/>
              </a:solidFill>
            </a:endParaRPr>
          </a:p>
          <a:p>
            <a:pPr lvl="1">
              <a:lnSpc>
                <a:spcPct val="150000"/>
              </a:lnSpc>
            </a:pPr>
            <a:r>
              <a:rPr lang="en-US" altLang="da-DK" dirty="0">
                <a:solidFill>
                  <a:srgbClr val="FF0000"/>
                </a:solidFill>
              </a:rPr>
              <a:t>Endokrin pancreas insufficiens</a:t>
            </a:r>
            <a:endParaRPr lang="en-US" altLang="da-DK" dirty="0">
              <a:solidFill>
                <a:srgbClr val="FF0000"/>
              </a:solidFill>
            </a:endParaRPr>
          </a:p>
          <a:p>
            <a:pPr lvl="2">
              <a:lnSpc>
                <a:spcPct val="150000"/>
              </a:lnSpc>
            </a:pPr>
            <a:r>
              <a:rPr lang="en-US" altLang="da-DK" sz="1600" dirty="0">
                <a:solidFill>
                  <a:srgbClr val="FF0000"/>
                </a:solidFill>
              </a:rPr>
              <a:t>B</a:t>
            </a:r>
            <a:r>
              <a:rPr lang="da-DK" dirty="0">
                <a:solidFill>
                  <a:srgbClr val="FF0000"/>
                </a:solidFill>
              </a:rPr>
              <a:t>ehandling af evt. DM</a:t>
            </a:r>
            <a:endParaRPr lang="da-DK" dirty="0">
              <a:solidFill>
                <a:srgbClr val="FF0000"/>
              </a:solidFill>
            </a:endParaRPr>
          </a:p>
          <a:p>
            <a:endParaRPr lang="da-DK"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Pancreas cancer </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b="1" dirty="0"/>
              <a:t>Stigende incidens</a:t>
            </a:r>
            <a:endParaRPr lang="da-DK" b="1" dirty="0"/>
          </a:p>
          <a:p>
            <a:pPr lvl="1">
              <a:lnSpc>
                <a:spcPct val="150000"/>
              </a:lnSpc>
            </a:pPr>
            <a:r>
              <a:rPr lang="da-DK" dirty="0"/>
              <a:t>900 nye tilfælde årligt</a:t>
            </a:r>
            <a:endParaRPr lang="da-DK" dirty="0"/>
          </a:p>
          <a:p>
            <a:pPr lvl="1">
              <a:lnSpc>
                <a:spcPct val="150000"/>
              </a:lnSpc>
            </a:pPr>
            <a:r>
              <a:rPr lang="da-DK" dirty="0"/>
              <a:t>M/K 50/50</a:t>
            </a:r>
            <a:endParaRPr lang="da-DK" dirty="0"/>
          </a:p>
          <a:p>
            <a:pPr>
              <a:lnSpc>
                <a:spcPct val="150000"/>
              </a:lnSpc>
            </a:pPr>
            <a:r>
              <a:rPr lang="da-DK" b="1" dirty="0"/>
              <a:t>Risikofaktorer</a:t>
            </a:r>
            <a:endParaRPr lang="da-DK" b="1" dirty="0"/>
          </a:p>
          <a:p>
            <a:pPr lvl="1">
              <a:lnSpc>
                <a:spcPct val="150000"/>
              </a:lnSpc>
            </a:pPr>
            <a:r>
              <a:rPr lang="da-DK" dirty="0"/>
              <a:t>Alder </a:t>
            </a:r>
            <a:endParaRPr lang="da-DK" dirty="0"/>
          </a:p>
          <a:p>
            <a:pPr lvl="1">
              <a:lnSpc>
                <a:spcPct val="150000"/>
              </a:lnSpc>
            </a:pPr>
            <a:r>
              <a:rPr lang="da-DK" dirty="0">
                <a:solidFill>
                  <a:srgbClr val="FF0000"/>
                </a:solidFill>
              </a:rPr>
              <a:t>Rygning! </a:t>
            </a:r>
            <a:endParaRPr lang="da-DK" dirty="0">
              <a:solidFill>
                <a:srgbClr val="FF0000"/>
              </a:solidFill>
            </a:endParaRPr>
          </a:p>
          <a:p>
            <a:pPr lvl="1">
              <a:lnSpc>
                <a:spcPct val="150000"/>
              </a:lnSpc>
            </a:pPr>
            <a:r>
              <a:rPr lang="da-DK" dirty="0">
                <a:solidFill>
                  <a:srgbClr val="FF0000"/>
                </a:solidFill>
              </a:rPr>
              <a:t>Alkohol </a:t>
            </a:r>
            <a:endParaRPr lang="da-DK" dirty="0">
              <a:solidFill>
                <a:srgbClr val="FF0000"/>
              </a:solidFill>
            </a:endParaRPr>
          </a:p>
          <a:p>
            <a:endParaRPr lang="da-DK" dirty="0"/>
          </a:p>
        </p:txBody>
      </p:sp>
      <p:pic>
        <p:nvPicPr>
          <p:cNvPr id="4" name="Billede 3"/>
          <p:cNvPicPr>
            <a:picLocks noChangeAspect="1"/>
          </p:cNvPicPr>
          <p:nvPr/>
        </p:nvPicPr>
        <p:blipFill rotWithShape="1">
          <a:blip r:embed="rId1"/>
          <a:srcRect l="5109" t="6016" r="12415" b="6016"/>
          <a:stretch>
            <a:fillRect/>
          </a:stretch>
        </p:blipFill>
        <p:spPr>
          <a:xfrm>
            <a:off x="7343462" y="947610"/>
            <a:ext cx="4291743" cy="5229353"/>
          </a:xfrm>
          <a:prstGeom prst="rect">
            <a:avLst/>
          </a:prstGeom>
        </p:spPr>
      </p:pic>
      <p:sp>
        <p:nvSpPr>
          <p:cNvPr id="5" name="Pil: højre 4"/>
          <p:cNvSpPr/>
          <p:nvPr/>
        </p:nvSpPr>
        <p:spPr>
          <a:xfrm rot="20071498">
            <a:off x="8255578" y="4465650"/>
            <a:ext cx="1051629" cy="570052"/>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Pancreas cancer </a:t>
            </a:r>
            <a:endParaRPr lang="da-DK" dirty="0"/>
          </a:p>
        </p:txBody>
      </p:sp>
      <p:sp>
        <p:nvSpPr>
          <p:cNvPr id="3" name="Pladsholder til indhold 2"/>
          <p:cNvSpPr>
            <a:spLocks noGrp="1"/>
          </p:cNvSpPr>
          <p:nvPr>
            <p:ph idx="1"/>
          </p:nvPr>
        </p:nvSpPr>
        <p:spPr>
          <a:xfrm>
            <a:off x="314960" y="1141729"/>
            <a:ext cx="10515600" cy="4575175"/>
          </a:xfrm>
        </p:spPr>
        <p:txBody>
          <a:bodyPr>
            <a:normAutofit lnSpcReduction="20000"/>
          </a:bodyPr>
          <a:lstStyle/>
          <a:p>
            <a:pPr>
              <a:lnSpc>
                <a:spcPct val="150000"/>
              </a:lnSpc>
            </a:pPr>
            <a:r>
              <a:rPr lang="da-DK" b="1" dirty="0"/>
              <a:t>Symptomer</a:t>
            </a:r>
            <a:r>
              <a:rPr lang="en-US" altLang="da-DK" b="1" dirty="0"/>
              <a:t> - Præsenterer sig desværre sent i forløbet!</a:t>
            </a:r>
            <a:endParaRPr lang="da-DK" b="1" dirty="0"/>
          </a:p>
          <a:p>
            <a:pPr lvl="1">
              <a:lnSpc>
                <a:spcPct val="150000"/>
              </a:lnSpc>
            </a:pPr>
            <a:r>
              <a:rPr lang="da-DK" dirty="0"/>
              <a:t>Uspecifikke symptomer i starten – </a:t>
            </a:r>
            <a:r>
              <a:rPr lang="da-DK" dirty="0">
                <a:solidFill>
                  <a:srgbClr val="FF0000"/>
                </a:solidFill>
              </a:rPr>
              <a:t>B symptomer! </a:t>
            </a:r>
            <a:endParaRPr lang="da-DK" dirty="0">
              <a:solidFill>
                <a:srgbClr val="FF0000"/>
              </a:solidFill>
            </a:endParaRPr>
          </a:p>
          <a:p>
            <a:pPr lvl="1">
              <a:lnSpc>
                <a:spcPct val="150000"/>
              </a:lnSpc>
            </a:pPr>
            <a:r>
              <a:rPr lang="da-DK" dirty="0"/>
              <a:t>Kvalme </a:t>
            </a:r>
            <a:endParaRPr lang="da-DK" dirty="0"/>
          </a:p>
          <a:p>
            <a:pPr lvl="1">
              <a:lnSpc>
                <a:spcPct val="150000"/>
              </a:lnSpc>
            </a:pPr>
            <a:r>
              <a:rPr lang="da-DK" dirty="0">
                <a:solidFill>
                  <a:srgbClr val="FF0000"/>
                </a:solidFill>
              </a:rPr>
              <a:t>Mavesmerter </a:t>
            </a:r>
            <a:endParaRPr lang="da-DK" dirty="0">
              <a:solidFill>
                <a:srgbClr val="FF0000"/>
              </a:solidFill>
            </a:endParaRPr>
          </a:p>
          <a:p>
            <a:pPr lvl="1">
              <a:lnSpc>
                <a:spcPct val="150000"/>
              </a:lnSpc>
            </a:pPr>
            <a:r>
              <a:rPr lang="da-DK" dirty="0"/>
              <a:t>Senere </a:t>
            </a:r>
            <a:r>
              <a:rPr lang="da-DK" dirty="0" err="1">
                <a:solidFill>
                  <a:srgbClr val="FF0000"/>
                </a:solidFill>
              </a:rPr>
              <a:t>icterus</a:t>
            </a:r>
            <a:r>
              <a:rPr lang="da-DK" dirty="0">
                <a:solidFill>
                  <a:srgbClr val="FF0000"/>
                </a:solidFill>
              </a:rPr>
              <a:t> </a:t>
            </a:r>
            <a:r>
              <a:rPr lang="da-DK" dirty="0"/>
              <a:t>ved </a:t>
            </a:r>
            <a:r>
              <a:rPr lang="da-DK" dirty="0" err="1"/>
              <a:t>afklemning</a:t>
            </a:r>
            <a:r>
              <a:rPr lang="da-DK" dirty="0"/>
              <a:t> af galdevejene</a:t>
            </a:r>
            <a:endParaRPr lang="da-DK" dirty="0"/>
          </a:p>
          <a:p>
            <a:pPr lvl="1">
              <a:lnSpc>
                <a:spcPct val="150000"/>
              </a:lnSpc>
            </a:pPr>
            <a:r>
              <a:rPr lang="da-DK" dirty="0">
                <a:solidFill>
                  <a:srgbClr val="FF0000"/>
                </a:solidFill>
              </a:rPr>
              <a:t>Progredierer </a:t>
            </a:r>
            <a:r>
              <a:rPr lang="da-DK" u="sng" dirty="0">
                <a:solidFill>
                  <a:srgbClr val="FF0000"/>
                </a:solidFill>
              </a:rPr>
              <a:t>HURTIGT</a:t>
            </a:r>
            <a:r>
              <a:rPr lang="da-DK" dirty="0">
                <a:solidFill>
                  <a:srgbClr val="FF0000"/>
                </a:solidFill>
              </a:rPr>
              <a:t>! </a:t>
            </a:r>
            <a:endParaRPr lang="da-DK" dirty="0">
              <a:solidFill>
                <a:srgbClr val="FF0000"/>
              </a:solidFill>
            </a:endParaRPr>
          </a:p>
          <a:p>
            <a:pPr>
              <a:lnSpc>
                <a:spcPct val="150000"/>
              </a:lnSpc>
            </a:pPr>
            <a:r>
              <a:rPr lang="da-DK" b="1" dirty="0"/>
              <a:t>Diagnose</a:t>
            </a:r>
            <a:endParaRPr lang="da-DK" b="1" dirty="0"/>
          </a:p>
          <a:p>
            <a:pPr lvl="1">
              <a:lnSpc>
                <a:spcPct val="150000"/>
              </a:lnSpc>
            </a:pPr>
            <a:r>
              <a:rPr lang="da-DK" dirty="0">
                <a:solidFill>
                  <a:srgbClr val="FF0000"/>
                </a:solidFill>
              </a:rPr>
              <a:t>CT </a:t>
            </a:r>
            <a:endParaRPr lang="da-DK" b="1" dirty="0"/>
          </a:p>
          <a:p>
            <a:pPr marL="0" indent="0">
              <a:buNone/>
            </a:pPr>
            <a:endParaRPr lang="da-DK" dirty="0"/>
          </a:p>
        </p:txBody>
      </p:sp>
      <p:pic>
        <p:nvPicPr>
          <p:cNvPr id="9220" name="Picture 4" descr="Pancreatic Cancer - Clinical Features - Management - TeachMeSurger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72589" y="1825625"/>
            <a:ext cx="3983693" cy="3038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Pancreas cancer </a:t>
            </a:r>
            <a:endParaRPr lang="da-DK" dirty="0"/>
          </a:p>
        </p:txBody>
      </p:sp>
      <p:sp>
        <p:nvSpPr>
          <p:cNvPr id="3" name="Pladsholder til indhold 2"/>
          <p:cNvSpPr>
            <a:spLocks noGrp="1"/>
          </p:cNvSpPr>
          <p:nvPr>
            <p:ph idx="1"/>
          </p:nvPr>
        </p:nvSpPr>
        <p:spPr>
          <a:xfrm>
            <a:off x="227330" y="1337945"/>
            <a:ext cx="10691495" cy="5201285"/>
          </a:xfrm>
        </p:spPr>
        <p:txBody>
          <a:bodyPr>
            <a:normAutofit/>
          </a:bodyPr>
          <a:lstStyle/>
          <a:p>
            <a:pPr>
              <a:lnSpc>
                <a:spcPct val="150000"/>
              </a:lnSpc>
            </a:pPr>
            <a:r>
              <a:rPr lang="da-DK" b="1" dirty="0"/>
              <a:t>Behandling </a:t>
            </a:r>
            <a:endParaRPr lang="da-DK" b="1" dirty="0"/>
          </a:p>
          <a:p>
            <a:pPr lvl="1">
              <a:lnSpc>
                <a:spcPct val="150000"/>
              </a:lnSpc>
            </a:pPr>
            <a:r>
              <a:rPr lang="da-DK" dirty="0" err="1">
                <a:solidFill>
                  <a:srgbClr val="FF0000"/>
                </a:solidFill>
              </a:rPr>
              <a:t>Whipples</a:t>
            </a:r>
            <a:r>
              <a:rPr lang="da-DK" dirty="0">
                <a:solidFill>
                  <a:srgbClr val="FF0000"/>
                </a:solidFill>
              </a:rPr>
              <a:t> operation </a:t>
            </a:r>
            <a:endParaRPr lang="da-DK" dirty="0">
              <a:solidFill>
                <a:srgbClr val="FF0000"/>
              </a:solidFill>
            </a:endParaRPr>
          </a:p>
          <a:p>
            <a:pPr lvl="2">
              <a:lnSpc>
                <a:spcPct val="150000"/>
              </a:lnSpc>
            </a:pPr>
            <a:r>
              <a:rPr lang="da-DK" dirty="0"/>
              <a:t>Eneste helbredende behandling</a:t>
            </a:r>
            <a:r>
              <a:rPr lang="en-US" altLang="da-DK" dirty="0"/>
              <a:t>. Kun ved tumorer i caput pancreatisis</a:t>
            </a:r>
            <a:endParaRPr lang="da-DK" dirty="0"/>
          </a:p>
          <a:p>
            <a:pPr lvl="2">
              <a:lnSpc>
                <a:spcPct val="150000"/>
              </a:lnSpc>
            </a:pPr>
            <a:r>
              <a:rPr lang="da-DK" dirty="0"/>
              <a:t>Kan nogle gange </a:t>
            </a:r>
            <a:r>
              <a:rPr lang="da-DK" dirty="0" err="1"/>
              <a:t>forudgåes</a:t>
            </a:r>
            <a:r>
              <a:rPr lang="da-DK" dirty="0"/>
              <a:t> af kemo- og strålebehandling</a:t>
            </a:r>
            <a:endParaRPr lang="da-DK" dirty="0"/>
          </a:p>
          <a:p>
            <a:pPr>
              <a:lnSpc>
                <a:spcPct val="150000"/>
              </a:lnSpc>
            </a:pPr>
            <a:r>
              <a:rPr lang="da-DK" dirty="0">
                <a:solidFill>
                  <a:srgbClr val="FF0000"/>
                </a:solidFill>
                <a:sym typeface="+mn-ea"/>
              </a:rPr>
              <a:t>Kun 20% tilbydes operation </a:t>
            </a:r>
            <a:endParaRPr lang="da-DK" b="1" dirty="0"/>
          </a:p>
          <a:p>
            <a:pPr lvl="1">
              <a:lnSpc>
                <a:spcPct val="150000"/>
              </a:lnSpc>
            </a:pPr>
            <a:r>
              <a:rPr lang="en-US" altLang="da-DK" dirty="0"/>
              <a:t>Resten</a:t>
            </a:r>
            <a:r>
              <a:rPr lang="da-DK" dirty="0"/>
              <a:t> har metastaser på diagnosetidspunkt, non-</a:t>
            </a:r>
            <a:r>
              <a:rPr lang="da-DK" dirty="0" err="1"/>
              <a:t>resektabel</a:t>
            </a:r>
            <a:r>
              <a:rPr lang="da-DK" dirty="0"/>
              <a:t> tumor eller for dårlig AT til OP</a:t>
            </a:r>
            <a:endParaRPr lang="da-DK" dirty="0"/>
          </a:p>
          <a:p>
            <a:pPr lvl="1">
              <a:lnSpc>
                <a:spcPct val="150000"/>
              </a:lnSpc>
            </a:pPr>
            <a:r>
              <a:rPr lang="en-US" altLang="da-DK" dirty="0"/>
              <a:t>Behandling for resterende? </a:t>
            </a:r>
            <a:endParaRPr lang="da-DK" dirty="0"/>
          </a:p>
          <a:p>
            <a:pPr lvl="2">
              <a:lnSpc>
                <a:spcPct val="150000"/>
              </a:lnSpc>
            </a:pPr>
            <a:r>
              <a:rPr lang="en-US" altLang="da-DK" sz="1600" dirty="0"/>
              <a:t>Kemoterapi. Aflastning af galdeveje (dræn/stent). Smertebehandling, enzymsubstitution, diabetesbehandling. </a:t>
            </a:r>
            <a:endParaRPr lang="da-DK" dirty="0"/>
          </a:p>
        </p:txBody>
      </p:sp>
      <p:pic>
        <p:nvPicPr>
          <p:cNvPr id="3074" name="Picture 2" descr="Bugspytkirtelkræft - Wikipedia, den frie encyklopæd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33315" y="428379"/>
            <a:ext cx="3727624" cy="2524618"/>
          </a:xfrm>
          <a:prstGeom prst="rect">
            <a:avLst/>
          </a:prstGeom>
          <a:noFill/>
          <a:extLst>
            <a:ext uri="{909E8E84-426E-40DD-AFC4-6F175D3DCCD1}">
              <a14:hiddenFill xmlns:a14="http://schemas.microsoft.com/office/drawing/2010/main">
                <a:solidFill>
                  <a:srgbClr val="FFFFFF"/>
                </a:solidFill>
              </a14:hiddenFill>
            </a:ext>
          </a:extLst>
        </p:spPr>
      </p:pic>
      <p:sp>
        <p:nvSpPr>
          <p:cNvPr id="4" name="Tekstfelt 3"/>
          <p:cNvSpPr txBox="1"/>
          <p:nvPr/>
        </p:nvSpPr>
        <p:spPr>
          <a:xfrm>
            <a:off x="7933315" y="2913132"/>
            <a:ext cx="3870251" cy="369332"/>
          </a:xfrm>
          <a:prstGeom prst="rect">
            <a:avLst/>
          </a:prstGeom>
          <a:noFill/>
        </p:spPr>
        <p:txBody>
          <a:bodyPr wrap="square" rtlCol="0">
            <a:spAutoFit/>
          </a:bodyPr>
          <a:lstStyle/>
          <a:p>
            <a:r>
              <a:rPr lang="da-DK" dirty="0"/>
              <a:t>Lever-metastaser fra pancreascancer</a:t>
            </a:r>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rotWithShape="1">
          <a:blip r:embed="rId1"/>
          <a:srcRect l="-169" r="2485"/>
          <a:stretch>
            <a:fillRect/>
          </a:stretch>
        </p:blipFill>
        <p:spPr>
          <a:xfrm>
            <a:off x="2312276" y="334044"/>
            <a:ext cx="7842273" cy="5820514"/>
          </a:xfrm>
          <a:prstGeom prst="rect">
            <a:avLst/>
          </a:prstGeom>
        </p:spPr>
      </p:pic>
      <p:sp>
        <p:nvSpPr>
          <p:cNvPr id="2" name="Tekstfelt 1"/>
          <p:cNvSpPr txBox="1"/>
          <p:nvPr/>
        </p:nvSpPr>
        <p:spPr>
          <a:xfrm>
            <a:off x="2312276" y="6251944"/>
            <a:ext cx="10547497" cy="800219"/>
          </a:xfrm>
          <a:prstGeom prst="rect">
            <a:avLst/>
          </a:prstGeom>
          <a:noFill/>
        </p:spPr>
        <p:txBody>
          <a:bodyPr wrap="square" rtlCol="0">
            <a:spAutoFit/>
          </a:bodyPr>
          <a:lstStyle/>
          <a:p>
            <a:r>
              <a:rPr lang="da-DK" sz="2800" b="1" dirty="0">
                <a:solidFill>
                  <a:srgbClr val="FF0000"/>
                </a:solidFill>
              </a:rPr>
              <a:t>Stor kompliceret OP - Kan </a:t>
            </a:r>
            <a:r>
              <a:rPr lang="da-DK" sz="2800" b="1" u="sng" dirty="0">
                <a:solidFill>
                  <a:srgbClr val="FF0000"/>
                </a:solidFill>
              </a:rPr>
              <a:t>kun</a:t>
            </a:r>
            <a:r>
              <a:rPr lang="da-DK" sz="2800" b="1" dirty="0">
                <a:solidFill>
                  <a:srgbClr val="FF0000"/>
                </a:solidFill>
              </a:rPr>
              <a:t> bruges til cancer i </a:t>
            </a:r>
            <a:r>
              <a:rPr lang="da-DK" sz="2800" b="1" dirty="0" err="1">
                <a:solidFill>
                  <a:srgbClr val="FF0000"/>
                </a:solidFill>
              </a:rPr>
              <a:t>caput</a:t>
            </a:r>
            <a:r>
              <a:rPr lang="da-DK" sz="2800" b="1" dirty="0">
                <a:solidFill>
                  <a:srgbClr val="FF0000"/>
                </a:solidFill>
              </a:rPr>
              <a:t> </a:t>
            </a:r>
            <a:endParaRPr lang="da-DK" sz="2800" b="1" dirty="0">
              <a:solidFill>
                <a:srgbClr val="FF0000"/>
              </a:solidFill>
            </a:endParaRPr>
          </a:p>
          <a:p>
            <a:endParaRPr lang="da-DK"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Eksamensopgaver og andet</a:t>
            </a:r>
            <a:endParaRPr lang="da-DK" dirty="0"/>
          </a:p>
        </p:txBody>
      </p:sp>
      <p:sp>
        <p:nvSpPr>
          <p:cNvPr id="3" name="Content Placeholder 2"/>
          <p:cNvSpPr>
            <a:spLocks noGrp="1"/>
          </p:cNvSpPr>
          <p:nvPr>
            <p:ph idx="1"/>
          </p:nvPr>
        </p:nvSpPr>
        <p:spPr/>
        <p:txBody>
          <a:bodyPr/>
          <a:lstStyle/>
          <a:p>
            <a:r>
              <a:rPr lang="da-DK" dirty="0">
                <a:hlinkClick r:id="rId1"/>
              </a:rPr>
              <a:t>https://github.com/andreasludvig/UCL</a:t>
            </a:r>
            <a:endParaRPr lang="da-DK" dirty="0"/>
          </a:p>
          <a:p>
            <a:endParaRPr lang="da-DK" dirty="0"/>
          </a:p>
          <a:p>
            <a:r>
              <a:rPr lang="da-DK" dirty="0"/>
              <a:t>Prøv at lade være at bruge dem undervejs i undervisningen – Det giver bare et skævt billede af ens egne stærke og svage punkter. </a:t>
            </a:r>
            <a:endParaRPr lang="da-DK"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Pancreas cancer </a:t>
            </a:r>
            <a:endParaRPr lang="da-DK" dirty="0"/>
          </a:p>
        </p:txBody>
      </p:sp>
      <p:sp>
        <p:nvSpPr>
          <p:cNvPr id="3" name="Pladsholder til indhold 2"/>
          <p:cNvSpPr>
            <a:spLocks noGrp="1"/>
          </p:cNvSpPr>
          <p:nvPr>
            <p:ph idx="1"/>
          </p:nvPr>
        </p:nvSpPr>
        <p:spPr>
          <a:xfrm>
            <a:off x="161290" y="1121410"/>
            <a:ext cx="4704080" cy="2045335"/>
          </a:xfrm>
        </p:spPr>
        <p:txBody>
          <a:bodyPr>
            <a:normAutofit/>
          </a:bodyPr>
          <a:lstStyle/>
          <a:p>
            <a:pPr>
              <a:lnSpc>
                <a:spcPct val="150000"/>
              </a:lnSpc>
            </a:pPr>
            <a:r>
              <a:rPr lang="da-DK" b="1" dirty="0"/>
              <a:t>Prognose</a:t>
            </a:r>
            <a:endParaRPr lang="da-DK" b="1" dirty="0"/>
          </a:p>
          <a:p>
            <a:pPr lvl="1">
              <a:lnSpc>
                <a:spcPct val="150000"/>
              </a:lnSpc>
            </a:pPr>
            <a:r>
              <a:rPr lang="da-DK" u="sng" dirty="0">
                <a:solidFill>
                  <a:srgbClr val="FF0000"/>
                </a:solidFill>
              </a:rPr>
              <a:t>VIRKELIG DÅRLIG!</a:t>
            </a:r>
            <a:endParaRPr lang="da-DK" u="sng" dirty="0">
              <a:solidFill>
                <a:srgbClr val="FF0000"/>
              </a:solidFill>
            </a:endParaRPr>
          </a:p>
          <a:p>
            <a:endParaRPr lang="da-DK" dirty="0"/>
          </a:p>
        </p:txBody>
      </p:sp>
      <p:pic>
        <p:nvPicPr>
          <p:cNvPr id="4" name="Picture 3"/>
          <p:cNvPicPr>
            <a:picLocks noChangeAspect="1"/>
          </p:cNvPicPr>
          <p:nvPr/>
        </p:nvPicPr>
        <p:blipFill>
          <a:blip r:embed="rId1"/>
          <a:stretch>
            <a:fillRect/>
          </a:stretch>
        </p:blipFill>
        <p:spPr>
          <a:xfrm>
            <a:off x="1337310" y="2686685"/>
            <a:ext cx="4777105" cy="3583940"/>
          </a:xfrm>
          <a:prstGeom prst="rect">
            <a:avLst/>
          </a:prstGeom>
        </p:spPr>
      </p:pic>
      <p:pic>
        <p:nvPicPr>
          <p:cNvPr id="5" name="Picture 4"/>
          <p:cNvPicPr>
            <a:picLocks noChangeAspect="1"/>
          </p:cNvPicPr>
          <p:nvPr/>
        </p:nvPicPr>
        <p:blipFill>
          <a:blip r:embed="rId2"/>
          <a:stretch>
            <a:fillRect/>
          </a:stretch>
        </p:blipFill>
        <p:spPr>
          <a:xfrm>
            <a:off x="6074410" y="2686685"/>
            <a:ext cx="2586990" cy="3583940"/>
          </a:xfrm>
          <a:prstGeom prst="rect">
            <a:avLst/>
          </a:prstGeom>
        </p:spPr>
      </p:pic>
      <p:sp>
        <p:nvSpPr>
          <p:cNvPr id="6" name="Text Box 5"/>
          <p:cNvSpPr txBox="1"/>
          <p:nvPr/>
        </p:nvSpPr>
        <p:spPr>
          <a:xfrm>
            <a:off x="5053965" y="1231265"/>
            <a:ext cx="6623685" cy="1337945"/>
          </a:xfrm>
          <a:prstGeom prst="rect">
            <a:avLst/>
          </a:prstGeom>
          <a:noFill/>
        </p:spPr>
        <p:txBody>
          <a:bodyPr wrap="square" rtlCol="0" anchor="t">
            <a:spAutoFit/>
          </a:bodyPr>
          <a:p>
            <a:pPr marL="742950" lvl="1" indent="-285750">
              <a:lnSpc>
                <a:spcPct val="150000"/>
              </a:lnSpc>
              <a:buFont typeface="Arial" panose="020B0604020202020204" pitchFamily="34" charset="0"/>
              <a:buChar char="•"/>
            </a:pPr>
            <a:r>
              <a:rPr lang="da-DK" dirty="0">
                <a:sym typeface="+mn-ea"/>
              </a:rPr>
              <a:t>Samlet median overlevelse på 7 måneder</a:t>
            </a:r>
            <a:endParaRPr lang="da-DK" dirty="0"/>
          </a:p>
          <a:p>
            <a:pPr marL="742950" lvl="1" indent="-285750">
              <a:lnSpc>
                <a:spcPct val="150000"/>
              </a:lnSpc>
              <a:buFont typeface="Arial" panose="020B0604020202020204" pitchFamily="34" charset="0"/>
              <a:buChar char="•"/>
            </a:pPr>
            <a:r>
              <a:rPr lang="da-DK" dirty="0">
                <a:sym typeface="+mn-ea"/>
              </a:rPr>
              <a:t>Ved succesfuld operation stiger overlevelsen til 2-2,5 år</a:t>
            </a:r>
            <a:endParaRPr lang="da-DK" dirty="0"/>
          </a:p>
          <a:p>
            <a:pPr marL="742950" lvl="1" indent="-285750">
              <a:lnSpc>
                <a:spcPct val="150000"/>
              </a:lnSpc>
              <a:buFont typeface="Arial" panose="020B0604020202020204" pitchFamily="34" charset="0"/>
              <a:buChar char="•"/>
            </a:pPr>
            <a:r>
              <a:rPr lang="da-DK" u="sng" dirty="0">
                <a:sym typeface="+mn-ea"/>
              </a:rPr>
              <a:t>5 års overlevelse er under 5% </a:t>
            </a:r>
            <a:endParaRPr lang="en-US"/>
          </a:p>
        </p:txBody>
      </p:sp>
      <p:sp>
        <p:nvSpPr>
          <p:cNvPr id="7" name="Text Box 6"/>
          <p:cNvSpPr txBox="1"/>
          <p:nvPr/>
        </p:nvSpPr>
        <p:spPr>
          <a:xfrm>
            <a:off x="6826885" y="5232400"/>
            <a:ext cx="1733550" cy="553085"/>
          </a:xfrm>
          <a:prstGeom prst="rect">
            <a:avLst/>
          </a:prstGeom>
          <a:noFill/>
        </p:spPr>
        <p:txBody>
          <a:bodyPr wrap="square" rtlCol="0">
            <a:spAutoFit/>
            <a:scene3d>
              <a:camera prst="orthographicFront"/>
              <a:lightRig rig="threePt" dir="t"/>
            </a:scene3d>
          </a:bodyPr>
          <a:p>
            <a:r>
              <a:rPr lang="en-US" sz="3000" b="1">
                <a:ln/>
                <a:solidFill>
                  <a:schemeClr val="tx1"/>
                </a:solidFill>
                <a:effectLst>
                  <a:outerShdw blurRad="38100" dist="19050" dir="2700000" algn="tl" rotWithShape="0">
                    <a:schemeClr val="dk1">
                      <a:alpha val="40000"/>
                    </a:schemeClr>
                  </a:outerShdw>
                </a:effectLst>
              </a:rPr>
              <a:t>2011</a:t>
            </a:r>
            <a:endParaRPr lang="en-US" sz="3000" b="1">
              <a:ln/>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Pancreas cancer </a:t>
            </a:r>
            <a:endParaRPr lang="da-DK" dirty="0"/>
          </a:p>
        </p:txBody>
      </p:sp>
      <p:pic>
        <p:nvPicPr>
          <p:cNvPr id="3074" name="Picture 2" descr="Bugspytkirtelkræft - Wikipedia, den frie encyklopæd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01255" y="384175"/>
            <a:ext cx="3855720" cy="2611755"/>
          </a:xfrm>
          <a:prstGeom prst="rect">
            <a:avLst/>
          </a:prstGeom>
          <a:noFill/>
          <a:extLst>
            <a:ext uri="{909E8E84-426E-40DD-AFC4-6F175D3DCCD1}">
              <a14:hiddenFill xmlns:a14="http://schemas.microsoft.com/office/drawing/2010/main">
                <a:solidFill>
                  <a:srgbClr val="FFFFFF"/>
                </a:solidFill>
              </a14:hiddenFill>
            </a:ext>
          </a:extLst>
        </p:spPr>
      </p:pic>
      <p:sp>
        <p:nvSpPr>
          <p:cNvPr id="8" name="Tekstfelt 3"/>
          <p:cNvSpPr txBox="1"/>
          <p:nvPr/>
        </p:nvSpPr>
        <p:spPr>
          <a:xfrm>
            <a:off x="7629785" y="2955677"/>
            <a:ext cx="3870251" cy="369332"/>
          </a:xfrm>
          <a:prstGeom prst="rect">
            <a:avLst/>
          </a:prstGeom>
          <a:noFill/>
        </p:spPr>
        <p:txBody>
          <a:bodyPr wrap="square" rtlCol="0">
            <a:spAutoFit/>
          </a:bodyPr>
          <a:lstStyle/>
          <a:p>
            <a:r>
              <a:rPr lang="da-DK" dirty="0"/>
              <a:t>Lever-metastaser fra pancreascancer</a:t>
            </a:r>
            <a:endParaRPr lang="da-DK" dirty="0"/>
          </a:p>
        </p:txBody>
      </p:sp>
      <p:sp>
        <p:nvSpPr>
          <p:cNvPr id="9" name="Content Placeholder 8"/>
          <p:cNvSpPr/>
          <p:nvPr>
            <p:ph idx="1"/>
          </p:nvPr>
        </p:nvSpPr>
        <p:spPr>
          <a:xfrm>
            <a:off x="227330" y="1337945"/>
            <a:ext cx="4473575" cy="4182745"/>
          </a:xfrm>
        </p:spPr>
        <p:txBody>
          <a:bodyPr/>
          <a:p>
            <a:r>
              <a:rPr lang="en-US">
                <a:solidFill>
                  <a:srgbClr val="FF0000"/>
                </a:solidFill>
              </a:rPr>
              <a:t>Metastaserer hyppigst til:</a:t>
            </a:r>
            <a:endParaRPr lang="en-US">
              <a:solidFill>
                <a:srgbClr val="FF0000"/>
              </a:solidFill>
            </a:endParaRPr>
          </a:p>
          <a:p>
            <a:pPr lvl="1"/>
            <a:r>
              <a:rPr lang="en-US"/>
              <a:t>lymfeknuder</a:t>
            </a:r>
            <a:endParaRPr lang="en-US"/>
          </a:p>
          <a:p>
            <a:pPr lvl="1"/>
            <a:r>
              <a:rPr lang="en-US"/>
              <a:t>Via blod til:</a:t>
            </a:r>
            <a:endParaRPr lang="en-US"/>
          </a:p>
          <a:p>
            <a:pPr lvl="2"/>
            <a:r>
              <a:rPr lang="en-US"/>
              <a:t>Lever	</a:t>
            </a:r>
            <a:endParaRPr lang="en-US"/>
          </a:p>
          <a:p>
            <a:pPr lvl="2"/>
            <a:r>
              <a:rPr lang="en-US"/>
              <a:t>Lunger</a:t>
            </a:r>
            <a:endParaRPr lang="en-US"/>
          </a:p>
          <a:p>
            <a:pPr lvl="1"/>
            <a:r>
              <a:rPr lang="en-US"/>
              <a:t>Direkte spredning til bughulen (karcinose)</a:t>
            </a:r>
            <a:endParaRPr lang="en-US"/>
          </a:p>
        </p:txBody>
      </p:sp>
      <p:pic>
        <p:nvPicPr>
          <p:cNvPr id="10" name="Picture 9"/>
          <p:cNvPicPr>
            <a:picLocks noChangeAspect="1"/>
          </p:cNvPicPr>
          <p:nvPr/>
        </p:nvPicPr>
        <p:blipFill>
          <a:blip r:embed="rId2"/>
          <a:stretch>
            <a:fillRect/>
          </a:stretch>
        </p:blipFill>
        <p:spPr>
          <a:xfrm>
            <a:off x="7629525" y="3429000"/>
            <a:ext cx="3728085" cy="2491740"/>
          </a:xfrm>
          <a:prstGeom prst="rect">
            <a:avLst/>
          </a:prstGeom>
        </p:spPr>
      </p:pic>
      <p:sp>
        <p:nvSpPr>
          <p:cNvPr id="13" name="Tekstfelt 3"/>
          <p:cNvSpPr txBox="1"/>
          <p:nvPr/>
        </p:nvSpPr>
        <p:spPr>
          <a:xfrm>
            <a:off x="7629785" y="5964942"/>
            <a:ext cx="3870251" cy="368300"/>
          </a:xfrm>
          <a:prstGeom prst="rect">
            <a:avLst/>
          </a:prstGeom>
          <a:noFill/>
        </p:spPr>
        <p:txBody>
          <a:bodyPr wrap="square" rtlCol="0">
            <a:spAutoFit/>
          </a:bodyPr>
          <a:p>
            <a:r>
              <a:rPr lang="en-US" altLang="da-DK" dirty="0"/>
              <a:t>Karcinose</a:t>
            </a:r>
            <a:endParaRPr lang="en-US" alt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2493" y="238539"/>
            <a:ext cx="11018520" cy="1434415"/>
          </a:xfrm>
        </p:spPr>
        <p:txBody>
          <a:bodyPr anchor="b">
            <a:normAutofit/>
          </a:bodyPr>
          <a:lstStyle/>
          <a:p>
            <a:r>
              <a:rPr lang="da-DK" sz="5400"/>
              <a:t>Case 1</a:t>
            </a:r>
            <a:endParaRPr lang="da-DK" sz="5400"/>
          </a:p>
        </p:txBody>
      </p:sp>
      <p:sp>
        <p:nvSpPr>
          <p:cNvPr id="3" name="Pladsholder til indhold 2"/>
          <p:cNvSpPr>
            <a:spLocks noGrp="1"/>
          </p:cNvSpPr>
          <p:nvPr>
            <p:ph idx="1"/>
          </p:nvPr>
        </p:nvSpPr>
        <p:spPr>
          <a:xfrm>
            <a:off x="572770" y="1403350"/>
            <a:ext cx="6713855" cy="4787265"/>
          </a:xfrm>
        </p:spPr>
        <p:txBody>
          <a:bodyPr anchor="t">
            <a:normAutofit/>
          </a:bodyPr>
          <a:lstStyle/>
          <a:p>
            <a:r>
              <a:rPr lang="da-DK" sz="2000" dirty="0"/>
              <a:t>Du er </a:t>
            </a:r>
            <a:r>
              <a:rPr lang="da-DK" sz="2000" dirty="0" err="1"/>
              <a:t>fys</a:t>
            </a:r>
            <a:r>
              <a:rPr lang="da-DK" sz="2000" dirty="0"/>
              <a:t> på OUH Svendborg. Der er ordineret </a:t>
            </a:r>
            <a:r>
              <a:rPr lang="da-DK" sz="2000" dirty="0" err="1"/>
              <a:t>fys</a:t>
            </a:r>
            <a:r>
              <a:rPr lang="da-DK" sz="2000" dirty="0"/>
              <a:t> ift. at vurdere funktionsniveau på en ældre herre. Han er kendt med langvarigt alkoholoverforbrug og er aktuelt indlagt på 3. døgn efter gentagne fald. Han er </a:t>
            </a:r>
            <a:r>
              <a:rPr lang="da-DK" sz="2000" u="sng" dirty="0"/>
              <a:t>kronisk præget </a:t>
            </a:r>
            <a:r>
              <a:rPr lang="da-DK" sz="2000" dirty="0"/>
              <a:t>og skrøbelig. </a:t>
            </a:r>
            <a:endParaRPr lang="da-DK" sz="2000" dirty="0"/>
          </a:p>
          <a:p>
            <a:r>
              <a:rPr lang="da-DK" sz="2000" dirty="0"/>
              <a:t>På stuen ser du ham meget smerteforpint. Han har kastet op og klager over ondt i maven. </a:t>
            </a:r>
            <a:br>
              <a:rPr lang="da-DK" sz="2000" dirty="0"/>
            </a:br>
            <a:endParaRPr lang="da-DK" sz="2000" dirty="0"/>
          </a:p>
          <a:p>
            <a:r>
              <a:rPr lang="da-DK" sz="2000" dirty="0"/>
              <a:t>Hvad kan han fejle? </a:t>
            </a:r>
            <a:endParaRPr lang="da-DK" sz="2000" dirty="0"/>
          </a:p>
          <a:p>
            <a:r>
              <a:rPr lang="da-DK" sz="2000" dirty="0"/>
              <a:t>Hvad vil du spørge om for at blive klogere? </a:t>
            </a:r>
            <a:endParaRPr lang="da-DK" sz="2000" dirty="0"/>
          </a:p>
          <a:p>
            <a:r>
              <a:rPr lang="en-US" altLang="da-DK" sz="2000" dirty="0"/>
              <a:t>Hvad kan vi se efter i journalen for at blive klogere på diagnose?</a:t>
            </a:r>
            <a:endParaRPr lang="en-US" altLang="da-DK" sz="2000" dirty="0"/>
          </a:p>
        </p:txBody>
      </p:sp>
      <p:pic>
        <p:nvPicPr>
          <p:cNvPr id="1026" name="Picture 2" descr="Underernæring hos ældre, definition og forekomst. Optimalt BMI?"/>
          <p:cNvPicPr>
            <a:picLocks noChangeAspect="1" noChangeArrowheads="1"/>
          </p:cNvPicPr>
          <p:nvPr/>
        </p:nvPicPr>
        <p:blipFill rotWithShape="1">
          <a:blip r:embed="rId1">
            <a:extLst>
              <a:ext uri="{28A0092B-C50C-407E-A947-70E740481C1C}">
                <a14:useLocalDpi xmlns:a14="http://schemas.microsoft.com/office/drawing/2010/main" val="0"/>
              </a:ext>
            </a:extLst>
          </a:blip>
          <a:srcRect l="28099" r="10054" b="-2"/>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2493" y="238539"/>
            <a:ext cx="11018520" cy="1434415"/>
          </a:xfrm>
        </p:spPr>
        <p:txBody>
          <a:bodyPr anchor="b">
            <a:normAutofit/>
          </a:bodyPr>
          <a:lstStyle/>
          <a:p>
            <a:r>
              <a:rPr lang="da-DK" sz="5400"/>
              <a:t>Case 1</a:t>
            </a:r>
            <a:endParaRPr lang="da-DK" sz="5400"/>
          </a:p>
        </p:txBody>
      </p:sp>
      <p:sp>
        <p:nvSpPr>
          <p:cNvPr id="3" name="Pladsholder til indhold 2"/>
          <p:cNvSpPr>
            <a:spLocks noGrp="1"/>
          </p:cNvSpPr>
          <p:nvPr>
            <p:ph idx="1"/>
          </p:nvPr>
        </p:nvSpPr>
        <p:spPr>
          <a:xfrm>
            <a:off x="572770" y="1403350"/>
            <a:ext cx="10538460" cy="4787265"/>
          </a:xfrm>
        </p:spPr>
        <p:txBody>
          <a:bodyPr anchor="t">
            <a:normAutofit/>
          </a:bodyPr>
          <a:lstStyle/>
          <a:p>
            <a:r>
              <a:rPr lang="en-US" altLang="da-DK" sz="2000" dirty="0"/>
              <a:t>Hvad kan han fejle?</a:t>
            </a:r>
            <a:endParaRPr lang="en-US" altLang="da-DK" sz="2000" dirty="0"/>
          </a:p>
          <a:p>
            <a:r>
              <a:rPr lang="da-DK" sz="2000" dirty="0"/>
              <a:t>Akut pankreatitis: Hyppigt hos patienter med alkoholoverforbrug, især hvis smerterne er epigastriske, stråler til ryggen, og der er kasteopkast.</a:t>
            </a:r>
            <a:endParaRPr lang="da-DK" sz="2000" dirty="0"/>
          </a:p>
          <a:p>
            <a:r>
              <a:rPr lang="da-DK" sz="2000" dirty="0"/>
              <a:t>Kronisk pankreatitis </a:t>
            </a:r>
            <a:r>
              <a:rPr lang="en-US" altLang="da-DK" sz="2000" dirty="0"/>
              <a:t>(</a:t>
            </a:r>
            <a:r>
              <a:rPr lang="da-DK" sz="2000" dirty="0"/>
              <a:t>eksacerbation</a:t>
            </a:r>
            <a:r>
              <a:rPr lang="en-US" altLang="da-DK" sz="2000" dirty="0"/>
              <a:t>)</a:t>
            </a:r>
            <a:r>
              <a:rPr lang="da-DK" sz="2000" dirty="0"/>
              <a:t>: Muligt ved kendt langvarigt alkoholmisbrug.</a:t>
            </a:r>
            <a:endParaRPr lang="da-DK" sz="2000" dirty="0"/>
          </a:p>
          <a:p>
            <a:r>
              <a:rPr lang="da-DK" sz="2000" dirty="0"/>
              <a:t>Pankreascancer: Alkohol er en risikofaktor, og kronisk betændelse kan udvikle sig til neoplasme.</a:t>
            </a:r>
            <a:endParaRPr lang="da-DK" sz="2000" dirty="0"/>
          </a:p>
          <a:p>
            <a:r>
              <a:rPr lang="da-DK" sz="2000" dirty="0"/>
              <a:t>Alkoholrelateret gastrit eller mavesår: Kan give mavesmerter og opkast.</a:t>
            </a:r>
            <a:endParaRPr lang="da-DK" sz="2000" dirty="0"/>
          </a:p>
          <a:p>
            <a:r>
              <a:rPr lang="da-DK" sz="2000" dirty="0"/>
              <a:t>Hepatobiliære komplikationer: F.eks. alkoholisk hepatitis, gal</a:t>
            </a:r>
            <a:r>
              <a:rPr lang="en-US" altLang="da-DK" sz="2000" dirty="0"/>
              <a:t>d</a:t>
            </a:r>
            <a:r>
              <a:rPr lang="da-DK" sz="2000" dirty="0"/>
              <a:t>esten, eller leversvigt.</a:t>
            </a:r>
            <a:endParaRPr lang="da-DK" sz="2000" dirty="0"/>
          </a:p>
          <a:p>
            <a:r>
              <a:rPr lang="da-DK" sz="2000" dirty="0"/>
              <a:t>Traume efter fald: F.eks. miltruptur eller indre blødning (hvis faldene er nylige).</a:t>
            </a:r>
            <a:endParaRPr lang="da-DK" sz="2000" dirty="0"/>
          </a:p>
          <a:p>
            <a:pPr marL="0" indent="0">
              <a:buNone/>
            </a:pPr>
            <a:endParaRPr lang="da-DK" sz="2000"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72493" y="238539"/>
            <a:ext cx="11018520" cy="1434415"/>
          </a:xfrm>
        </p:spPr>
        <p:txBody>
          <a:bodyPr anchor="b">
            <a:normAutofit/>
          </a:bodyPr>
          <a:lstStyle/>
          <a:p>
            <a:r>
              <a:rPr lang="da-DK" sz="5400"/>
              <a:t>Case 1</a:t>
            </a:r>
            <a:endParaRPr lang="da-DK" sz="5400"/>
          </a:p>
        </p:txBody>
      </p:sp>
      <p:sp>
        <p:nvSpPr>
          <p:cNvPr id="3" name="Pladsholder til indhold 2"/>
          <p:cNvSpPr>
            <a:spLocks noGrp="1"/>
          </p:cNvSpPr>
          <p:nvPr>
            <p:ph idx="1"/>
          </p:nvPr>
        </p:nvSpPr>
        <p:spPr>
          <a:xfrm>
            <a:off x="572770" y="1403350"/>
            <a:ext cx="5828665" cy="5068570"/>
          </a:xfrm>
        </p:spPr>
        <p:txBody>
          <a:bodyPr anchor="t">
            <a:normAutofit fontScale="90000"/>
          </a:bodyPr>
          <a:lstStyle/>
          <a:p>
            <a:r>
              <a:rPr lang="en-US" altLang="da-DK" sz="2000" dirty="0"/>
              <a:t>Hvad vil vi spørge om?</a:t>
            </a:r>
            <a:endParaRPr lang="en-US" altLang="da-DK" sz="2000" dirty="0"/>
          </a:p>
          <a:p>
            <a:r>
              <a:rPr lang="da-DK" sz="2000" dirty="0"/>
              <a:t>Smerternes karakter og placering:</a:t>
            </a:r>
            <a:endParaRPr lang="da-DK" sz="2000" dirty="0"/>
          </a:p>
          <a:p>
            <a:r>
              <a:rPr lang="da-DK" sz="2000" dirty="0"/>
              <a:t>Hvor sidder smerterne? (Fx epigastrisk, udstrålende til ryggen, diffus i maven?)</a:t>
            </a:r>
            <a:endParaRPr lang="da-DK" sz="2000" dirty="0"/>
          </a:p>
          <a:p>
            <a:r>
              <a:rPr lang="da-DK" sz="2000" dirty="0"/>
              <a:t>Hvordan føles de? (Konstante, stikkende, brændende?)</a:t>
            </a:r>
            <a:endParaRPr lang="da-DK" sz="2000" dirty="0"/>
          </a:p>
          <a:p>
            <a:r>
              <a:rPr lang="da-DK" sz="2000" dirty="0"/>
              <a:t>Hvornår startede smerterne, og har de ændret sig siden?</a:t>
            </a:r>
            <a:endParaRPr lang="da-DK" sz="2000" dirty="0"/>
          </a:p>
          <a:p>
            <a:r>
              <a:rPr lang="da-DK" sz="2000" dirty="0"/>
              <a:t>Associerede symptomer:</a:t>
            </a:r>
            <a:endParaRPr lang="da-DK" sz="2000" dirty="0"/>
          </a:p>
          <a:p>
            <a:r>
              <a:rPr lang="da-DK" sz="2000" dirty="0"/>
              <a:t>Har han feber eller kulderystelser?</a:t>
            </a:r>
            <a:endParaRPr lang="da-DK" sz="2000" dirty="0"/>
          </a:p>
          <a:p>
            <a:r>
              <a:rPr lang="da-DK" sz="2000" dirty="0"/>
              <a:t>Har han diarré, obstipation eller ændringer i afføringen?</a:t>
            </a:r>
            <a:endParaRPr lang="da-DK" sz="2000" dirty="0"/>
          </a:p>
          <a:p>
            <a:pPr lvl="1"/>
            <a:r>
              <a:rPr lang="en-US" altLang="da-DK" sz="1800" dirty="0"/>
              <a:t>Melæna?, fedtet afføring? </a:t>
            </a:r>
            <a:endParaRPr lang="da-DK" sz="1800" dirty="0"/>
          </a:p>
          <a:p>
            <a:r>
              <a:rPr lang="da-DK" sz="2000" dirty="0"/>
              <a:t>Har han bemærket gulfarvning af hud eller øjne (ikterus)?</a:t>
            </a:r>
            <a:endParaRPr lang="da-DK" sz="2000" dirty="0"/>
          </a:p>
          <a:p>
            <a:r>
              <a:rPr lang="da-DK" sz="2000" dirty="0"/>
              <a:t>Har han haft lignende episoder før?</a:t>
            </a:r>
            <a:endParaRPr lang="da-DK" sz="2000" dirty="0"/>
          </a:p>
          <a:p>
            <a:pPr>
              <a:buNone/>
            </a:pPr>
            <a:endParaRPr lang="da-DK" sz="2000" dirty="0"/>
          </a:p>
        </p:txBody>
      </p:sp>
      <p:sp>
        <p:nvSpPr>
          <p:cNvPr id="4" name="Text Box 3"/>
          <p:cNvSpPr txBox="1"/>
          <p:nvPr/>
        </p:nvSpPr>
        <p:spPr>
          <a:xfrm>
            <a:off x="6776085" y="1403350"/>
            <a:ext cx="4467860" cy="3969385"/>
          </a:xfrm>
          <a:prstGeom prst="rect">
            <a:avLst/>
          </a:prstGeom>
          <a:noFill/>
        </p:spPr>
        <p:txBody>
          <a:bodyPr wrap="square" rtlCol="0" anchor="t">
            <a:spAutoFit/>
          </a:bodyPr>
          <a:p>
            <a:pPr marL="285750" indent="-285750">
              <a:buFont typeface="Arial" panose="020B0604020202020204" pitchFamily="34" charset="0"/>
              <a:buChar char="•"/>
            </a:pPr>
            <a:r>
              <a:rPr lang="da-DK" dirty="0">
                <a:sym typeface="+mn-ea"/>
              </a:rPr>
              <a:t>Alkoholindtag:</a:t>
            </a:r>
            <a:endParaRPr lang="da-DK" dirty="0"/>
          </a:p>
          <a:p>
            <a:pPr marL="742950" lvl="1" indent="-285750">
              <a:buFont typeface="Arial" panose="020B0604020202020204" pitchFamily="34" charset="0"/>
              <a:buChar char="•"/>
            </a:pPr>
            <a:r>
              <a:rPr lang="da-DK" dirty="0">
                <a:sym typeface="+mn-ea"/>
              </a:rPr>
              <a:t>Hvornår drak han sidst alkohol, og hvor meget?</a:t>
            </a:r>
            <a:endParaRPr lang="da-DK" dirty="0">
              <a:sym typeface="+mn-ea"/>
            </a:endParaRPr>
          </a:p>
          <a:p>
            <a:pPr marL="742950" lvl="1" indent="-285750">
              <a:buFont typeface="Arial" panose="020B0604020202020204" pitchFamily="34" charset="0"/>
              <a:buChar char="•"/>
            </a:pPr>
            <a:r>
              <a:rPr lang="da-DK" dirty="0">
                <a:sym typeface="+mn-ea"/>
              </a:rPr>
              <a:t>Har han forsøgt at stoppe for nylig (abstinenssymptomer som rysten eller forvirring)?</a:t>
            </a:r>
            <a:endParaRPr lang="da-DK" dirty="0"/>
          </a:p>
          <a:p>
            <a:pPr marL="285750" indent="-285750">
              <a:buFont typeface="Arial" panose="020B0604020202020204" pitchFamily="34" charset="0"/>
              <a:buChar char="•"/>
            </a:pPr>
            <a:r>
              <a:rPr lang="da-DK" dirty="0">
                <a:sym typeface="+mn-ea"/>
              </a:rPr>
              <a:t>Skete faldene i forbindelse med smerterne, eller var de årsagen til indlæggelsen?</a:t>
            </a:r>
            <a:endParaRPr lang="da-DK" dirty="0"/>
          </a:p>
          <a:p>
            <a:pPr marL="285750" indent="-285750">
              <a:buFont typeface="Arial" panose="020B0604020202020204" pitchFamily="34" charset="0"/>
              <a:buChar char="•"/>
            </a:pPr>
            <a:r>
              <a:rPr lang="da-DK" dirty="0">
                <a:sym typeface="+mn-ea"/>
              </a:rPr>
              <a:t> Har han svimmelhed eller andre neurologiske symptomer?</a:t>
            </a:r>
            <a:endParaRPr lang="da-DK" dirty="0"/>
          </a:p>
          <a:p>
            <a:pPr marL="285750" indent="-285750">
              <a:buFont typeface="Arial" panose="020B0604020202020204" pitchFamily="34" charset="0"/>
              <a:buChar char="•"/>
            </a:pPr>
            <a:r>
              <a:rPr lang="da-DK" dirty="0">
                <a:sym typeface="+mn-ea"/>
              </a:rPr>
              <a:t>Medicin:</a:t>
            </a:r>
            <a:endParaRPr lang="da-DK" dirty="0"/>
          </a:p>
          <a:p>
            <a:pPr marL="285750" indent="-285750">
              <a:buFont typeface="Arial" panose="020B0604020202020204" pitchFamily="34" charset="0"/>
              <a:buChar char="•"/>
            </a:pPr>
            <a:r>
              <a:rPr lang="da-DK" dirty="0">
                <a:sym typeface="+mn-ea"/>
              </a:rPr>
              <a:t>Tager han smertestillende (fx NSAID’er), der kan forværre maven?</a:t>
            </a:r>
            <a:endParaRPr lang="da-DK" dirty="0">
              <a:sym typeface="+mn-ea"/>
            </a:endParaRPr>
          </a:p>
          <a:p>
            <a:pPr marL="285750" indent="-285750">
              <a:buFont typeface="Arial" panose="020B0604020202020204" pitchFamily="34" charset="0"/>
              <a:buChar char="•"/>
            </a:pPr>
            <a:r>
              <a:rPr lang="en-US"/>
              <a:t>Hæmatemese?</a:t>
            </a:r>
            <a:endParaRPr 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ltLang="da-DK" dirty="0">
                <a:sym typeface="+mn-ea"/>
              </a:rPr>
              <a:t>Hvad kan vi se efter i journalen for at blive klogere på diagnose?</a:t>
            </a:r>
            <a:endParaRPr lang="en-US" altLang="da-DK" dirty="0"/>
          </a:p>
          <a:p>
            <a:r>
              <a:rPr lang="en-US"/>
              <a:t>Scanninger? Diagnoser? Tidl indlæggelser? </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838200" y="2399783"/>
            <a:ext cx="10515600" cy="4351338"/>
          </a:xfrm>
        </p:spPr>
        <p:txBody>
          <a:bodyPr>
            <a:normAutofit/>
          </a:bodyPr>
          <a:lstStyle/>
          <a:p>
            <a:pPr marL="0" indent="0">
              <a:buNone/>
            </a:pPr>
            <a:r>
              <a:rPr lang="da-DK" sz="5400" dirty="0"/>
              <a:t>Nu til leversygdomme… </a:t>
            </a:r>
            <a:endParaRPr lang="da-DK" sz="5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Lever (</a:t>
            </a:r>
            <a:r>
              <a:rPr lang="da-DK" dirty="0" err="1"/>
              <a:t>hepar</a:t>
            </a:r>
            <a:r>
              <a:rPr lang="da-DK" dirty="0"/>
              <a:t>)</a:t>
            </a:r>
            <a:endParaRPr lang="da-DK" dirty="0"/>
          </a:p>
        </p:txBody>
      </p:sp>
      <p:sp>
        <p:nvSpPr>
          <p:cNvPr id="3" name="Pladsholder til indhold 2"/>
          <p:cNvSpPr>
            <a:spLocks noGrp="1"/>
          </p:cNvSpPr>
          <p:nvPr>
            <p:ph idx="1"/>
          </p:nvPr>
        </p:nvSpPr>
        <p:spPr>
          <a:xfrm>
            <a:off x="227330" y="1110615"/>
            <a:ext cx="5647690" cy="5500370"/>
          </a:xfrm>
        </p:spPr>
        <p:txBody>
          <a:bodyPr>
            <a:normAutofit fontScale="85000"/>
          </a:bodyPr>
          <a:lstStyle/>
          <a:p>
            <a:r>
              <a:rPr lang="da-DK" dirty="0"/>
              <a:t>Kroppens næststørste organ </a:t>
            </a:r>
            <a:endParaRPr lang="da-DK" dirty="0"/>
          </a:p>
          <a:p>
            <a:r>
              <a:rPr lang="da-DK" b="1" dirty="0"/>
              <a:t>Leverens funktion</a:t>
            </a:r>
            <a:endParaRPr lang="da-DK" b="1" dirty="0"/>
          </a:p>
          <a:p>
            <a:pPr lvl="1"/>
            <a:r>
              <a:rPr lang="da-DK" dirty="0"/>
              <a:t>Central rolle i metabolismen</a:t>
            </a:r>
            <a:endParaRPr lang="da-DK" dirty="0"/>
          </a:p>
          <a:p>
            <a:pPr lvl="1"/>
            <a:r>
              <a:rPr lang="da-DK" dirty="0"/>
              <a:t>Proteinsyntese </a:t>
            </a:r>
            <a:endParaRPr lang="da-DK" dirty="0"/>
          </a:p>
          <a:p>
            <a:pPr lvl="2"/>
            <a:r>
              <a:rPr lang="da-DK" dirty="0">
                <a:solidFill>
                  <a:srgbClr val="FF0000"/>
                </a:solidFill>
              </a:rPr>
              <a:t>Plasmaproteiner (albumin)</a:t>
            </a:r>
            <a:endParaRPr lang="da-DK" dirty="0">
              <a:solidFill>
                <a:srgbClr val="FF0000"/>
              </a:solidFill>
            </a:endParaRPr>
          </a:p>
          <a:p>
            <a:pPr lvl="1"/>
            <a:r>
              <a:rPr lang="da-DK" dirty="0"/>
              <a:t>Aminosyreproduktion</a:t>
            </a:r>
            <a:endParaRPr lang="da-DK" dirty="0"/>
          </a:p>
          <a:p>
            <a:pPr lvl="1"/>
            <a:r>
              <a:rPr lang="da-DK" dirty="0"/>
              <a:t>Glukose metabolisme</a:t>
            </a:r>
            <a:endParaRPr lang="da-DK" dirty="0"/>
          </a:p>
          <a:p>
            <a:pPr lvl="2"/>
            <a:r>
              <a:rPr lang="da-DK" dirty="0"/>
              <a:t>Omdanner glukose til glykogen  </a:t>
            </a:r>
            <a:endParaRPr lang="da-DK" dirty="0"/>
          </a:p>
          <a:p>
            <a:pPr lvl="1"/>
            <a:r>
              <a:rPr lang="da-DK" dirty="0"/>
              <a:t>Kulhydratmetabolisme</a:t>
            </a:r>
            <a:endParaRPr lang="da-DK" dirty="0"/>
          </a:p>
          <a:p>
            <a:pPr lvl="1"/>
            <a:r>
              <a:rPr lang="da-DK" dirty="0">
                <a:solidFill>
                  <a:srgbClr val="FF0000"/>
                </a:solidFill>
              </a:rPr>
              <a:t>Danner bilirubin ved nedbrydning af </a:t>
            </a:r>
            <a:r>
              <a:rPr lang="da-DK" dirty="0" err="1">
                <a:solidFill>
                  <a:srgbClr val="FF0000"/>
                </a:solidFill>
              </a:rPr>
              <a:t>hgb</a:t>
            </a:r>
            <a:r>
              <a:rPr lang="da-DK" dirty="0">
                <a:solidFill>
                  <a:srgbClr val="FF0000"/>
                </a:solidFill>
              </a:rPr>
              <a:t> </a:t>
            </a:r>
            <a:endParaRPr lang="da-DK" dirty="0">
              <a:solidFill>
                <a:srgbClr val="FF0000"/>
              </a:solidFill>
            </a:endParaRPr>
          </a:p>
          <a:p>
            <a:pPr lvl="1"/>
            <a:r>
              <a:rPr lang="da-DK" dirty="0"/>
              <a:t>Jernmetabolisme</a:t>
            </a:r>
            <a:endParaRPr lang="da-DK" dirty="0"/>
          </a:p>
          <a:p>
            <a:pPr lvl="1"/>
            <a:r>
              <a:rPr lang="da-DK" dirty="0"/>
              <a:t>Fedtopløselige vitaminer lagres i leveren </a:t>
            </a:r>
            <a:endParaRPr lang="da-DK" dirty="0"/>
          </a:p>
          <a:p>
            <a:pPr lvl="1"/>
            <a:r>
              <a:rPr lang="da-DK" dirty="0">
                <a:solidFill>
                  <a:srgbClr val="FF0000"/>
                </a:solidFill>
              </a:rPr>
              <a:t>Koagulationsfaktorer</a:t>
            </a:r>
            <a:r>
              <a:rPr lang="da-DK" dirty="0"/>
              <a:t> </a:t>
            </a:r>
            <a:endParaRPr lang="da-DK" dirty="0"/>
          </a:p>
          <a:p>
            <a:pPr lvl="1"/>
            <a:r>
              <a:rPr lang="da-DK" dirty="0">
                <a:solidFill>
                  <a:srgbClr val="FF0000"/>
                </a:solidFill>
              </a:rPr>
              <a:t>”renser blodet” for affaldsstoffer</a:t>
            </a:r>
            <a:endParaRPr lang="da-DK" dirty="0">
              <a:solidFill>
                <a:srgbClr val="FF0000"/>
              </a:solidFill>
            </a:endParaRPr>
          </a:p>
          <a:p>
            <a:r>
              <a:rPr lang="da-DK" dirty="0"/>
              <a:t>Video: </a:t>
            </a:r>
            <a:r>
              <a:rPr lang="da-DK" dirty="0">
                <a:hlinkClick r:id="rId1"/>
              </a:rPr>
              <a:t>https://www.youtube.com/watch?v=GYFJ8oqNdCE</a:t>
            </a:r>
            <a:r>
              <a:rPr lang="da-DK" dirty="0"/>
              <a:t> </a:t>
            </a:r>
            <a:endParaRPr lang="da-DK" dirty="0"/>
          </a:p>
          <a:p>
            <a:endParaRPr lang="da-DK" dirty="0"/>
          </a:p>
        </p:txBody>
      </p:sp>
      <p:pic>
        <p:nvPicPr>
          <p:cNvPr id="5" name="Billede 4"/>
          <p:cNvPicPr>
            <a:picLocks noChangeAspect="1"/>
          </p:cNvPicPr>
          <p:nvPr/>
        </p:nvPicPr>
        <p:blipFill>
          <a:blip r:embed="rId2"/>
          <a:stretch>
            <a:fillRect/>
          </a:stretch>
        </p:blipFill>
        <p:spPr>
          <a:xfrm>
            <a:off x="5875283" y="365125"/>
            <a:ext cx="6284240" cy="61562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p:cNvPicPr>
            <a:picLocks noChangeAspect="1"/>
          </p:cNvPicPr>
          <p:nvPr/>
        </p:nvPicPr>
        <p:blipFill>
          <a:blip r:embed="rId1"/>
          <a:stretch>
            <a:fillRect/>
          </a:stretch>
        </p:blipFill>
        <p:spPr>
          <a:xfrm>
            <a:off x="8010525" y="1825625"/>
            <a:ext cx="4181475" cy="3810000"/>
          </a:xfrm>
          <a:prstGeom prst="rect">
            <a:avLst/>
          </a:prstGeom>
        </p:spPr>
      </p:pic>
      <p:sp>
        <p:nvSpPr>
          <p:cNvPr id="2" name="Titel 1"/>
          <p:cNvSpPr>
            <a:spLocks noGrp="1"/>
          </p:cNvSpPr>
          <p:nvPr>
            <p:ph type="title"/>
          </p:nvPr>
        </p:nvSpPr>
        <p:spPr/>
        <p:txBody>
          <a:bodyPr/>
          <a:lstStyle/>
          <a:p>
            <a:r>
              <a:rPr lang="da-DK" dirty="0"/>
              <a:t>Lever</a:t>
            </a:r>
            <a:endParaRPr lang="da-DK" dirty="0"/>
          </a:p>
        </p:txBody>
      </p:sp>
      <p:sp>
        <p:nvSpPr>
          <p:cNvPr id="3" name="Pladsholder til indhold 2"/>
          <p:cNvSpPr>
            <a:spLocks noGrp="1"/>
          </p:cNvSpPr>
          <p:nvPr>
            <p:ph idx="1"/>
          </p:nvPr>
        </p:nvSpPr>
        <p:spPr>
          <a:xfrm>
            <a:off x="314960" y="1286510"/>
            <a:ext cx="10515600" cy="4755928"/>
          </a:xfrm>
        </p:spPr>
        <p:txBody>
          <a:bodyPr>
            <a:normAutofit fontScale="75000"/>
          </a:bodyPr>
          <a:lstStyle/>
          <a:p>
            <a:pPr>
              <a:lnSpc>
                <a:spcPct val="150000"/>
              </a:lnSpc>
            </a:pPr>
            <a:r>
              <a:rPr lang="da-DK" dirty="0"/>
              <a:t>Leveren har en stor regenerativ kapacitet</a:t>
            </a:r>
            <a:endParaRPr lang="da-DK" dirty="0"/>
          </a:p>
          <a:p>
            <a:pPr>
              <a:lnSpc>
                <a:spcPct val="150000"/>
              </a:lnSpc>
            </a:pPr>
            <a:r>
              <a:rPr lang="da-DK" dirty="0"/>
              <a:t>MEN… </a:t>
            </a:r>
            <a:endParaRPr lang="da-DK" dirty="0"/>
          </a:p>
          <a:p>
            <a:pPr>
              <a:lnSpc>
                <a:spcPct val="150000"/>
              </a:lnSpc>
            </a:pPr>
            <a:r>
              <a:rPr lang="da-DK" dirty="0"/>
              <a:t>Ved langvarigt alkoholoverforbrug/svær fedme udvikles </a:t>
            </a:r>
            <a:r>
              <a:rPr lang="da-DK" dirty="0" err="1"/>
              <a:t>steatose</a:t>
            </a:r>
            <a:r>
              <a:rPr lang="da-DK" dirty="0"/>
              <a:t> (fedtlever)</a:t>
            </a:r>
            <a:endParaRPr lang="da-DK" dirty="0"/>
          </a:p>
          <a:p>
            <a:pPr lvl="1">
              <a:lnSpc>
                <a:spcPct val="150000"/>
              </a:lnSpc>
            </a:pPr>
            <a:r>
              <a:rPr lang="da-DK" dirty="0"/>
              <a:t>ASH/AFLD</a:t>
            </a:r>
            <a:r>
              <a:rPr lang="en-US" altLang="da-DK" dirty="0"/>
              <a:t>: alchoholic steatoci hepatitis, alcoholic fatty liver disease</a:t>
            </a:r>
            <a:endParaRPr lang="da-DK" dirty="0"/>
          </a:p>
          <a:p>
            <a:pPr lvl="1">
              <a:lnSpc>
                <a:spcPct val="150000"/>
              </a:lnSpc>
            </a:pPr>
            <a:r>
              <a:rPr lang="da-DK" dirty="0"/>
              <a:t>NASH/NAFLD</a:t>
            </a:r>
            <a:r>
              <a:rPr lang="en-US" altLang="da-DK" dirty="0"/>
              <a:t>: Non-alcoholic...</a:t>
            </a:r>
            <a:endParaRPr lang="da-DK" dirty="0"/>
          </a:p>
          <a:p>
            <a:pPr>
              <a:lnSpc>
                <a:spcPct val="150000"/>
              </a:lnSpc>
            </a:pPr>
            <a:r>
              <a:rPr lang="da-DK" dirty="0"/>
              <a:t>Ved langvarig toksisk påvirkning udvikles fibrose</a:t>
            </a:r>
            <a:endParaRPr lang="da-DK" dirty="0"/>
          </a:p>
          <a:p>
            <a:pPr>
              <a:lnSpc>
                <a:spcPct val="150000"/>
              </a:lnSpc>
            </a:pPr>
            <a:r>
              <a:rPr lang="da-DK" dirty="0"/>
              <a:t>…Som kan resultere i cirrose (skrumpelever)</a:t>
            </a:r>
            <a:endParaRPr lang="da-DK" dirty="0"/>
          </a:p>
          <a:p>
            <a:pPr>
              <a:lnSpc>
                <a:spcPct val="150000"/>
              </a:lnSpc>
            </a:pPr>
            <a:r>
              <a:rPr lang="da-DK" dirty="0">
                <a:sym typeface="Wingdings" panose="05000000000000000000" pitchFamily="2" charset="2"/>
              </a:rPr>
              <a:t>Leveren mister evnen til at regenerere sig selv når der dannes fibrose </a:t>
            </a:r>
            <a:endParaRPr lang="da-DK" dirty="0">
              <a:sym typeface="Wingdings" panose="05000000000000000000" pitchFamily="2" charset="2"/>
            </a:endParaRPr>
          </a:p>
          <a:p>
            <a:pPr lvl="1">
              <a:lnSpc>
                <a:spcPct val="150000"/>
              </a:lnSpc>
            </a:pPr>
            <a:r>
              <a:rPr lang="en-US" altLang="da-DK" sz="1800" dirty="0">
                <a:sym typeface="Wingdings" panose="05000000000000000000" pitchFamily="2" charset="2"/>
              </a:rPr>
              <a:t>Husker i at akut pancreatit er reversibel, imedens kronisk ikke er.</a:t>
            </a:r>
            <a:endParaRPr lang="da-DK" dirty="0">
              <a:sym typeface="Wingdings" panose="05000000000000000000" pitchFamily="2" charset="2"/>
            </a:endParaRPr>
          </a:p>
          <a:p>
            <a:pPr>
              <a:lnSpc>
                <a:spcPct val="150000"/>
              </a:lnSpc>
            </a:pPr>
            <a:r>
              <a:rPr lang="da-DK" dirty="0">
                <a:solidFill>
                  <a:srgbClr val="FF0000"/>
                </a:solidFill>
                <a:sym typeface="Wingdings" panose="05000000000000000000" pitchFamily="2" charset="2"/>
              </a:rPr>
              <a:t>Normal lever  fedtlever  fibrose  cirrose  cancer </a:t>
            </a:r>
            <a:endParaRPr lang="da-DK" dirty="0">
              <a:solidFill>
                <a:srgbClr val="FF0000"/>
              </a:solidFill>
              <a:sym typeface="Wingdings" panose="05000000000000000000" pitchFamily="2" charset="2"/>
            </a:endParaRPr>
          </a:p>
          <a:p>
            <a:pPr>
              <a:lnSpc>
                <a:spcPct val="150000"/>
              </a:lnSpc>
            </a:pPr>
            <a:endParaRPr lang="da-DK"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Cirrose</a:t>
            </a:r>
            <a:endParaRPr lang="da-DK" dirty="0"/>
          </a:p>
        </p:txBody>
      </p:sp>
      <p:sp>
        <p:nvSpPr>
          <p:cNvPr id="3" name="Pladsholder til indhold 2"/>
          <p:cNvSpPr>
            <a:spLocks noGrp="1"/>
          </p:cNvSpPr>
          <p:nvPr>
            <p:ph idx="1"/>
          </p:nvPr>
        </p:nvSpPr>
        <p:spPr>
          <a:xfrm>
            <a:off x="838200" y="1825625"/>
            <a:ext cx="7328338" cy="4351338"/>
          </a:xfrm>
        </p:spPr>
        <p:txBody>
          <a:bodyPr>
            <a:normAutofit/>
          </a:bodyPr>
          <a:lstStyle/>
          <a:p>
            <a:r>
              <a:rPr lang="da-DK" dirty="0">
                <a:solidFill>
                  <a:srgbClr val="FF0000"/>
                </a:solidFill>
              </a:rPr>
              <a:t>Slutstadiet ved leversygdom </a:t>
            </a:r>
            <a:endParaRPr lang="da-DK" dirty="0">
              <a:solidFill>
                <a:srgbClr val="FF0000"/>
              </a:solidFill>
            </a:endParaRPr>
          </a:p>
          <a:p>
            <a:r>
              <a:rPr lang="da-DK" dirty="0"/>
              <a:t>1500 nye tilfælde årligt i DK </a:t>
            </a:r>
            <a:endParaRPr lang="da-DK" dirty="0"/>
          </a:p>
          <a:p>
            <a:r>
              <a:rPr lang="da-DK" dirty="0">
                <a:solidFill>
                  <a:srgbClr val="FF0000"/>
                </a:solidFill>
              </a:rPr>
              <a:t>Hyppigste årsag = alkohol (75%)</a:t>
            </a:r>
            <a:br>
              <a:rPr lang="da-DK" dirty="0"/>
            </a:br>
            <a:endParaRPr lang="da-DK" dirty="0"/>
          </a:p>
          <a:p>
            <a:r>
              <a:rPr lang="da-DK" dirty="0"/>
              <a:t>Kompenseret cirrose</a:t>
            </a:r>
            <a:endParaRPr lang="da-DK" dirty="0"/>
          </a:p>
          <a:p>
            <a:pPr lvl="1"/>
            <a:r>
              <a:rPr lang="da-DK" dirty="0"/>
              <a:t>Kan bedres ved behandling af grundsygdom </a:t>
            </a:r>
            <a:endParaRPr lang="da-DK" dirty="0"/>
          </a:p>
          <a:p>
            <a:pPr lvl="2"/>
            <a:r>
              <a:rPr lang="da-DK" dirty="0"/>
              <a:t>(Hvis muligt)</a:t>
            </a:r>
            <a:br>
              <a:rPr lang="da-DK" dirty="0"/>
            </a:br>
            <a:endParaRPr lang="da-DK" dirty="0"/>
          </a:p>
          <a:p>
            <a:r>
              <a:rPr lang="da-DK" dirty="0" err="1"/>
              <a:t>Dekompenseret</a:t>
            </a:r>
            <a:r>
              <a:rPr lang="da-DK" dirty="0"/>
              <a:t> cirrose </a:t>
            </a:r>
            <a:endParaRPr lang="da-DK" dirty="0"/>
          </a:p>
          <a:p>
            <a:pPr lvl="1"/>
            <a:r>
              <a:rPr lang="da-DK" dirty="0"/>
              <a:t>Bliver ikke bedre uden transplantation </a:t>
            </a:r>
            <a:endParaRPr lang="da-DK" dirty="0"/>
          </a:p>
        </p:txBody>
      </p:sp>
      <p:pic>
        <p:nvPicPr>
          <p:cNvPr id="6" name="Billede 5"/>
          <p:cNvPicPr>
            <a:picLocks noChangeAspect="1"/>
          </p:cNvPicPr>
          <p:nvPr/>
        </p:nvPicPr>
        <p:blipFill>
          <a:blip r:embed="rId1"/>
          <a:stretch>
            <a:fillRect/>
          </a:stretch>
        </p:blipFill>
        <p:spPr>
          <a:xfrm>
            <a:off x="7205649" y="262933"/>
            <a:ext cx="4541520" cy="3022173"/>
          </a:xfrm>
          <a:prstGeom prst="rect">
            <a:avLst/>
          </a:prstGeom>
        </p:spPr>
      </p:pic>
      <p:pic>
        <p:nvPicPr>
          <p:cNvPr id="5" name="Billede 4"/>
          <p:cNvPicPr>
            <a:picLocks noChangeAspect="1"/>
          </p:cNvPicPr>
          <p:nvPr/>
        </p:nvPicPr>
        <p:blipFill>
          <a:blip r:embed="rId2"/>
          <a:stretch>
            <a:fillRect/>
          </a:stretch>
        </p:blipFill>
        <p:spPr>
          <a:xfrm>
            <a:off x="7493875" y="3572895"/>
            <a:ext cx="4169211" cy="31108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817069"/>
            <a:ext cx="10515600" cy="1325563"/>
          </a:xfrm>
        </p:spPr>
        <p:txBody>
          <a:bodyPr/>
          <a:lstStyle/>
          <a:p>
            <a:r>
              <a:rPr lang="da-DK" dirty="0"/>
              <a:t>Dagens agenda</a:t>
            </a:r>
            <a:endParaRPr lang="da-DK" dirty="0"/>
          </a:p>
        </p:txBody>
      </p:sp>
      <p:graphicFrame>
        <p:nvGraphicFramePr>
          <p:cNvPr id="5" name="Pladsholder til indhold 2"/>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lede 8"/>
          <p:cNvPicPr>
            <a:picLocks noChangeAspect="1"/>
          </p:cNvPicPr>
          <p:nvPr/>
        </p:nvPicPr>
        <p:blipFill>
          <a:blip r:embed="rId1"/>
          <a:stretch>
            <a:fillRect/>
          </a:stretch>
        </p:blipFill>
        <p:spPr>
          <a:xfrm>
            <a:off x="8345215" y="3599793"/>
            <a:ext cx="3752850" cy="3352800"/>
          </a:xfrm>
          <a:prstGeom prst="rect">
            <a:avLst/>
          </a:prstGeom>
        </p:spPr>
      </p:pic>
      <p:sp>
        <p:nvSpPr>
          <p:cNvPr id="2" name="Titel 1"/>
          <p:cNvSpPr>
            <a:spLocks noGrp="1"/>
          </p:cNvSpPr>
          <p:nvPr>
            <p:ph type="title"/>
          </p:nvPr>
        </p:nvSpPr>
        <p:spPr/>
        <p:txBody>
          <a:bodyPr/>
          <a:lstStyle/>
          <a:p>
            <a:r>
              <a:rPr lang="da-DK" dirty="0"/>
              <a:t>Cirrose</a:t>
            </a:r>
            <a:endParaRPr lang="da-DK" dirty="0"/>
          </a:p>
        </p:txBody>
      </p:sp>
      <p:sp>
        <p:nvSpPr>
          <p:cNvPr id="3" name="Pladsholder til indhold 2"/>
          <p:cNvSpPr>
            <a:spLocks noGrp="1"/>
          </p:cNvSpPr>
          <p:nvPr>
            <p:ph idx="1"/>
          </p:nvPr>
        </p:nvSpPr>
        <p:spPr>
          <a:xfrm>
            <a:off x="838200" y="1690688"/>
            <a:ext cx="10515600" cy="4899298"/>
          </a:xfrm>
        </p:spPr>
        <p:txBody>
          <a:bodyPr>
            <a:normAutofit fontScale="77500" lnSpcReduction="20000"/>
          </a:bodyPr>
          <a:lstStyle/>
          <a:p>
            <a:pPr>
              <a:lnSpc>
                <a:spcPct val="120000"/>
              </a:lnSpc>
            </a:pPr>
            <a:r>
              <a:rPr lang="da-DK" sz="3300" b="1" dirty="0"/>
              <a:t>Symptomer</a:t>
            </a:r>
            <a:r>
              <a:rPr lang="da-DK" sz="3300" dirty="0"/>
              <a:t> </a:t>
            </a:r>
            <a:endParaRPr lang="da-DK" sz="3300" dirty="0"/>
          </a:p>
          <a:p>
            <a:pPr lvl="1">
              <a:lnSpc>
                <a:spcPct val="120000"/>
              </a:lnSpc>
            </a:pPr>
            <a:r>
              <a:rPr lang="da-DK" sz="2900" dirty="0" err="1"/>
              <a:t>Deklive</a:t>
            </a:r>
            <a:r>
              <a:rPr lang="da-DK" sz="2900" dirty="0"/>
              <a:t> ødemer </a:t>
            </a:r>
            <a:endParaRPr lang="da-DK" sz="2900" dirty="0"/>
          </a:p>
          <a:p>
            <a:pPr lvl="1">
              <a:lnSpc>
                <a:spcPct val="120000"/>
              </a:lnSpc>
            </a:pPr>
            <a:r>
              <a:rPr lang="da-DK" sz="2900" dirty="0" err="1">
                <a:solidFill>
                  <a:srgbClr val="FF0000"/>
                </a:solidFill>
              </a:rPr>
              <a:t>Ascites</a:t>
            </a:r>
            <a:r>
              <a:rPr lang="da-DK" sz="2900" dirty="0"/>
              <a:t> (væske i abdomen)</a:t>
            </a:r>
            <a:endParaRPr lang="da-DK" sz="2900" dirty="0"/>
          </a:p>
          <a:p>
            <a:pPr lvl="1">
              <a:lnSpc>
                <a:spcPct val="120000"/>
              </a:lnSpc>
            </a:pPr>
            <a:r>
              <a:rPr lang="da-DK" sz="2900" dirty="0">
                <a:solidFill>
                  <a:srgbClr val="FF0000"/>
                </a:solidFill>
              </a:rPr>
              <a:t>Muskelatrofi </a:t>
            </a:r>
            <a:endParaRPr lang="da-DK" sz="2900" dirty="0">
              <a:solidFill>
                <a:srgbClr val="FF0000"/>
              </a:solidFill>
            </a:endParaRPr>
          </a:p>
          <a:p>
            <a:pPr lvl="1">
              <a:lnSpc>
                <a:spcPct val="120000"/>
              </a:lnSpc>
            </a:pPr>
            <a:r>
              <a:rPr lang="da-DK" sz="2900" dirty="0"/>
              <a:t>Træthed</a:t>
            </a:r>
            <a:endParaRPr lang="da-DK" sz="2900" dirty="0"/>
          </a:p>
          <a:p>
            <a:pPr lvl="1">
              <a:lnSpc>
                <a:spcPct val="120000"/>
              </a:lnSpc>
            </a:pPr>
            <a:r>
              <a:rPr lang="da-DK" sz="2900" dirty="0"/>
              <a:t>Nedsat appetit</a:t>
            </a:r>
            <a:endParaRPr lang="da-DK" sz="2900" dirty="0"/>
          </a:p>
          <a:p>
            <a:pPr lvl="1">
              <a:lnSpc>
                <a:spcPct val="120000"/>
              </a:lnSpc>
            </a:pPr>
            <a:r>
              <a:rPr lang="da-DK" sz="2900" dirty="0"/>
              <a:t>Nedsat libido</a:t>
            </a:r>
            <a:endParaRPr lang="da-DK" sz="2900" dirty="0"/>
          </a:p>
          <a:p>
            <a:pPr lvl="1">
              <a:lnSpc>
                <a:spcPct val="120000"/>
              </a:lnSpc>
            </a:pPr>
            <a:r>
              <a:rPr lang="da-DK" sz="2900" dirty="0" err="1">
                <a:solidFill>
                  <a:srgbClr val="FF0000"/>
                </a:solidFill>
              </a:rPr>
              <a:t>Icterus</a:t>
            </a:r>
            <a:r>
              <a:rPr lang="da-DK" sz="2900" dirty="0">
                <a:solidFill>
                  <a:srgbClr val="FF0000"/>
                </a:solidFill>
              </a:rPr>
              <a:t> </a:t>
            </a:r>
            <a:endParaRPr lang="da-DK" sz="2900" dirty="0">
              <a:solidFill>
                <a:srgbClr val="FF0000"/>
              </a:solidFill>
            </a:endParaRPr>
          </a:p>
          <a:p>
            <a:pPr lvl="1">
              <a:lnSpc>
                <a:spcPct val="120000"/>
              </a:lnSpc>
            </a:pPr>
            <a:r>
              <a:rPr lang="da-DK" sz="2900" dirty="0">
                <a:solidFill>
                  <a:srgbClr val="FF0000"/>
                </a:solidFill>
              </a:rPr>
              <a:t>Cirrosestigmata </a:t>
            </a:r>
            <a:endParaRPr lang="da-DK" sz="2900" dirty="0">
              <a:solidFill>
                <a:srgbClr val="FF0000"/>
              </a:solidFill>
            </a:endParaRPr>
          </a:p>
          <a:p>
            <a:pPr>
              <a:lnSpc>
                <a:spcPct val="120000"/>
              </a:lnSpc>
            </a:pPr>
            <a:r>
              <a:rPr lang="da-DK" sz="3300" dirty="0"/>
              <a:t>De fleste symptomer optræder sent i forløbet </a:t>
            </a:r>
            <a:endParaRPr lang="da-DK" sz="3300" dirty="0"/>
          </a:p>
          <a:p>
            <a:pPr>
              <a:lnSpc>
                <a:spcPct val="120000"/>
              </a:lnSpc>
            </a:pPr>
            <a:r>
              <a:rPr lang="da-DK" sz="3300" dirty="0"/>
              <a:t>Dvs. </a:t>
            </a:r>
            <a:r>
              <a:rPr lang="da-DK" sz="3300" dirty="0">
                <a:solidFill>
                  <a:srgbClr val="FF0000"/>
                </a:solidFill>
              </a:rPr>
              <a:t>cirrosestigmata = svært leversyg </a:t>
            </a:r>
            <a:endParaRPr lang="da-DK" sz="2900" dirty="0">
              <a:solidFill>
                <a:srgbClr val="FF0000"/>
              </a:solidFill>
            </a:endParaRPr>
          </a:p>
          <a:p>
            <a:endParaRPr lang="da-DK" dirty="0"/>
          </a:p>
        </p:txBody>
      </p:sp>
      <p:pic>
        <p:nvPicPr>
          <p:cNvPr id="7" name="Billede 6"/>
          <p:cNvPicPr>
            <a:picLocks noChangeAspect="1"/>
          </p:cNvPicPr>
          <p:nvPr/>
        </p:nvPicPr>
        <p:blipFill>
          <a:blip r:embed="rId2"/>
          <a:stretch>
            <a:fillRect/>
          </a:stretch>
        </p:blipFill>
        <p:spPr>
          <a:xfrm>
            <a:off x="8345215" y="0"/>
            <a:ext cx="3646596" cy="37498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Cirrose </a:t>
            </a:r>
            <a:endParaRPr lang="da-DK" dirty="0"/>
          </a:p>
        </p:txBody>
      </p:sp>
      <p:sp>
        <p:nvSpPr>
          <p:cNvPr id="3" name="Pladsholder til indhold 2"/>
          <p:cNvSpPr>
            <a:spLocks noGrp="1"/>
          </p:cNvSpPr>
          <p:nvPr>
            <p:ph idx="1"/>
          </p:nvPr>
        </p:nvSpPr>
        <p:spPr/>
        <p:txBody>
          <a:bodyPr>
            <a:normAutofit lnSpcReduction="10000"/>
          </a:bodyPr>
          <a:lstStyle/>
          <a:p>
            <a:pPr>
              <a:lnSpc>
                <a:spcPct val="150000"/>
              </a:lnSpc>
            </a:pPr>
            <a:r>
              <a:rPr lang="da-DK" dirty="0"/>
              <a:t>Leverens metaboliske funktion forværres også ved cirrose, medførende..:</a:t>
            </a:r>
            <a:endParaRPr lang="da-DK" dirty="0"/>
          </a:p>
          <a:p>
            <a:pPr lvl="1">
              <a:lnSpc>
                <a:spcPct val="150000"/>
              </a:lnSpc>
            </a:pPr>
            <a:r>
              <a:rPr lang="da-DK" dirty="0"/>
              <a:t>Fejlernæring</a:t>
            </a:r>
            <a:endParaRPr lang="da-DK" dirty="0"/>
          </a:p>
          <a:p>
            <a:pPr lvl="1">
              <a:lnSpc>
                <a:spcPct val="150000"/>
              </a:lnSpc>
            </a:pPr>
            <a:r>
              <a:rPr lang="da-DK" dirty="0"/>
              <a:t>Øget infektionstendens </a:t>
            </a:r>
            <a:endParaRPr lang="da-DK" dirty="0"/>
          </a:p>
          <a:p>
            <a:pPr lvl="1">
              <a:lnSpc>
                <a:spcPct val="150000"/>
              </a:lnSpc>
            </a:pPr>
            <a:r>
              <a:rPr lang="da-DK" dirty="0" err="1"/>
              <a:t>Hepatisk</a:t>
            </a:r>
            <a:r>
              <a:rPr lang="da-DK" dirty="0"/>
              <a:t> encefalopati (HE)</a:t>
            </a:r>
            <a:endParaRPr lang="da-DK" dirty="0"/>
          </a:p>
          <a:p>
            <a:pPr>
              <a:lnSpc>
                <a:spcPct val="150000"/>
              </a:lnSpc>
            </a:pPr>
            <a:r>
              <a:rPr lang="da-DK" b="1" dirty="0"/>
              <a:t>Prognose</a:t>
            </a:r>
            <a:endParaRPr lang="da-DK" b="1" dirty="0"/>
          </a:p>
          <a:p>
            <a:pPr lvl="1">
              <a:lnSpc>
                <a:spcPct val="150000"/>
              </a:lnSpc>
            </a:pPr>
            <a:r>
              <a:rPr lang="da-DK" dirty="0"/>
              <a:t>Medianlevetiden er ca. 6 år </a:t>
            </a:r>
            <a:endParaRPr lang="da-DK" dirty="0"/>
          </a:p>
          <a:p>
            <a:pPr lvl="1">
              <a:lnSpc>
                <a:spcPct val="150000"/>
              </a:lnSpc>
            </a:pPr>
            <a:r>
              <a:rPr lang="da-DK" dirty="0"/>
              <a:t>Ved komplikationer reduceret til 2-3 år </a:t>
            </a:r>
            <a:br>
              <a:rPr lang="da-DK" dirty="0"/>
            </a:br>
            <a:endParaRPr lang="da-DK" b="1" dirty="0"/>
          </a:p>
          <a:p>
            <a:r>
              <a:rPr lang="da-DK" dirty="0">
                <a:solidFill>
                  <a:srgbClr val="FF0000"/>
                </a:solidFill>
              </a:rPr>
              <a:t>Cirrose medfører stor risiko for udvikling af </a:t>
            </a:r>
            <a:r>
              <a:rPr lang="da-DK" dirty="0" err="1">
                <a:solidFill>
                  <a:srgbClr val="FF0000"/>
                </a:solidFill>
              </a:rPr>
              <a:t>levercancer</a:t>
            </a:r>
            <a:r>
              <a:rPr lang="da-DK" dirty="0">
                <a:solidFill>
                  <a:srgbClr val="FF0000"/>
                </a:solidFill>
              </a:rPr>
              <a:t>!</a:t>
            </a:r>
            <a:endParaRPr lang="da-DK" dirty="0">
              <a:solidFill>
                <a:srgbClr val="FF0000"/>
              </a:solidFill>
            </a:endParaRPr>
          </a:p>
          <a:p>
            <a:endParaRPr lang="da-DK" dirty="0"/>
          </a:p>
        </p:txBody>
      </p:sp>
      <p:pic>
        <p:nvPicPr>
          <p:cNvPr id="12290" name="Picture 2" descr="GHS 07 skilt, udråbstegn, folie, selvklæbende, 21 x 21 mm, 5 ark med 35 st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93642" y="3226132"/>
            <a:ext cx="3085768" cy="30857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Cirrose</a:t>
            </a:r>
            <a:endParaRPr lang="da-DK" dirty="0"/>
          </a:p>
        </p:txBody>
      </p:sp>
      <p:sp>
        <p:nvSpPr>
          <p:cNvPr id="3" name="Pladsholder til indhold 2"/>
          <p:cNvSpPr>
            <a:spLocks noGrp="1"/>
          </p:cNvSpPr>
          <p:nvPr>
            <p:ph idx="1"/>
          </p:nvPr>
        </p:nvSpPr>
        <p:spPr>
          <a:xfrm>
            <a:off x="838200" y="1825625"/>
            <a:ext cx="10515600" cy="4667250"/>
          </a:xfrm>
        </p:spPr>
        <p:txBody>
          <a:bodyPr>
            <a:normAutofit fontScale="77500" lnSpcReduction="20000"/>
          </a:bodyPr>
          <a:lstStyle/>
          <a:p>
            <a:pPr>
              <a:lnSpc>
                <a:spcPct val="150000"/>
              </a:lnSpc>
            </a:pPr>
            <a:r>
              <a:rPr lang="da-DK" b="1" dirty="0"/>
              <a:t>Komplikationer </a:t>
            </a:r>
            <a:endParaRPr lang="da-DK" b="1" dirty="0"/>
          </a:p>
          <a:p>
            <a:pPr lvl="1">
              <a:lnSpc>
                <a:spcPct val="150000"/>
              </a:lnSpc>
            </a:pPr>
            <a:r>
              <a:rPr lang="da-DK" dirty="0"/>
              <a:t>Alle former for inflammation i leveren vil føre til fibrose</a:t>
            </a:r>
            <a:endParaRPr lang="da-DK" dirty="0"/>
          </a:p>
          <a:p>
            <a:pPr lvl="1">
              <a:lnSpc>
                <a:spcPct val="150000"/>
              </a:lnSpc>
            </a:pPr>
            <a:r>
              <a:rPr lang="da-DK" dirty="0"/>
              <a:t>Erstatter den normale arkitektur med arvæv </a:t>
            </a:r>
            <a:endParaRPr lang="da-DK" dirty="0"/>
          </a:p>
          <a:p>
            <a:pPr lvl="1">
              <a:lnSpc>
                <a:spcPct val="150000"/>
              </a:lnSpc>
            </a:pPr>
            <a:r>
              <a:rPr lang="da-DK" dirty="0"/>
              <a:t>Det medfører øget </a:t>
            </a:r>
            <a:r>
              <a:rPr lang="da-DK" dirty="0" err="1"/>
              <a:t>hæmodynamisk</a:t>
            </a:r>
            <a:r>
              <a:rPr lang="da-DK" dirty="0"/>
              <a:t> modstand i leveren </a:t>
            </a:r>
            <a:r>
              <a:rPr lang="da-DK" dirty="0">
                <a:sym typeface="Wingdings" panose="05000000000000000000" pitchFamily="2" charset="2"/>
              </a:rPr>
              <a:t></a:t>
            </a:r>
            <a:r>
              <a:rPr lang="da-DK" dirty="0"/>
              <a:t> portal hypertension </a:t>
            </a:r>
            <a:endParaRPr lang="da-DK" dirty="0"/>
          </a:p>
          <a:p>
            <a:pPr lvl="1">
              <a:lnSpc>
                <a:spcPct val="150000"/>
              </a:lnSpc>
            </a:pPr>
            <a:r>
              <a:rPr lang="da-DK" dirty="0"/>
              <a:t>PH medfører: </a:t>
            </a:r>
            <a:endParaRPr lang="da-DK" dirty="0"/>
          </a:p>
          <a:p>
            <a:pPr lvl="2">
              <a:lnSpc>
                <a:spcPct val="150000"/>
              </a:lnSpc>
            </a:pPr>
            <a:r>
              <a:rPr lang="da-DK" dirty="0" err="1"/>
              <a:t>Ascites</a:t>
            </a:r>
            <a:endParaRPr lang="da-DK" dirty="0"/>
          </a:p>
          <a:p>
            <a:pPr lvl="2">
              <a:lnSpc>
                <a:spcPct val="150000"/>
              </a:lnSpc>
            </a:pPr>
            <a:r>
              <a:rPr lang="da-DK" dirty="0" err="1"/>
              <a:t>Eosofagusvaricer</a:t>
            </a:r>
            <a:endParaRPr lang="da-DK" dirty="0"/>
          </a:p>
          <a:p>
            <a:pPr lvl="2">
              <a:lnSpc>
                <a:spcPct val="150000"/>
              </a:lnSpc>
            </a:pPr>
            <a:r>
              <a:rPr lang="da-DK" dirty="0"/>
              <a:t>Palmart </a:t>
            </a:r>
            <a:r>
              <a:rPr lang="da-DK" dirty="0" err="1"/>
              <a:t>erythem</a:t>
            </a:r>
            <a:r>
              <a:rPr lang="da-DK" dirty="0"/>
              <a:t> </a:t>
            </a:r>
            <a:endParaRPr lang="da-DK" dirty="0"/>
          </a:p>
          <a:p>
            <a:pPr lvl="2">
              <a:lnSpc>
                <a:spcPct val="150000"/>
              </a:lnSpc>
            </a:pPr>
            <a:r>
              <a:rPr lang="da-DK" dirty="0" err="1"/>
              <a:t>Spider</a:t>
            </a:r>
            <a:r>
              <a:rPr lang="da-DK" dirty="0"/>
              <a:t> </a:t>
            </a:r>
            <a:r>
              <a:rPr lang="da-DK" dirty="0" err="1"/>
              <a:t>naevi</a:t>
            </a:r>
            <a:r>
              <a:rPr lang="da-DK" dirty="0"/>
              <a:t> </a:t>
            </a:r>
            <a:endParaRPr lang="da-DK" dirty="0"/>
          </a:p>
          <a:p>
            <a:pPr lvl="2">
              <a:lnSpc>
                <a:spcPct val="150000"/>
              </a:lnSpc>
            </a:pPr>
            <a:r>
              <a:rPr lang="da-DK" dirty="0" err="1"/>
              <a:t>Caput</a:t>
            </a:r>
            <a:r>
              <a:rPr lang="da-DK" dirty="0"/>
              <a:t> </a:t>
            </a:r>
            <a:r>
              <a:rPr lang="da-DK" dirty="0" err="1"/>
              <a:t>medusae</a:t>
            </a:r>
            <a:endParaRPr lang="da-DK" dirty="0"/>
          </a:p>
          <a:p>
            <a:pPr lvl="2">
              <a:lnSpc>
                <a:spcPct val="150000"/>
              </a:lnSpc>
            </a:pPr>
            <a:r>
              <a:rPr lang="da-DK" dirty="0" err="1"/>
              <a:t>Splenomegali</a:t>
            </a:r>
            <a:r>
              <a:rPr lang="da-DK" dirty="0"/>
              <a:t> </a:t>
            </a:r>
            <a:endParaRPr lang="da-DK" dirty="0"/>
          </a:p>
          <a:p>
            <a:pPr lvl="1">
              <a:lnSpc>
                <a:spcPct val="150000"/>
              </a:lnSpc>
            </a:pPr>
            <a:r>
              <a:rPr lang="da-DK" dirty="0"/>
              <a:t>Øget blødningstendens </a:t>
            </a:r>
            <a:endParaRPr lang="da-DK" dirty="0"/>
          </a:p>
          <a:p>
            <a:pPr lvl="1"/>
            <a:r>
              <a:rPr lang="da-DK" dirty="0"/>
              <a:t>Nyre og hjertesvigt sekundært til nedsat leverfunktion </a:t>
            </a:r>
            <a:endParaRPr lang="da-DK" dirty="0"/>
          </a:p>
          <a:p>
            <a:pPr lvl="1"/>
            <a:r>
              <a:rPr lang="da-DK" dirty="0" err="1"/>
              <a:t>Hepatisk</a:t>
            </a:r>
            <a:r>
              <a:rPr lang="da-DK" dirty="0"/>
              <a:t> </a:t>
            </a:r>
            <a:r>
              <a:rPr lang="da-DK" dirty="0" err="1"/>
              <a:t>encephalopati</a:t>
            </a:r>
            <a:r>
              <a:rPr lang="da-DK" dirty="0"/>
              <a:t> </a:t>
            </a:r>
            <a:endParaRPr lang="da-DK" dirty="0"/>
          </a:p>
          <a:p>
            <a:pPr lvl="1">
              <a:lnSpc>
                <a:spcPct val="150000"/>
              </a:lnSpc>
            </a:pPr>
            <a:endParaRPr lang="da-DK" dirty="0"/>
          </a:p>
        </p:txBody>
      </p:sp>
      <p:sp>
        <p:nvSpPr>
          <p:cNvPr id="5" name="Tekstfelt 4"/>
          <p:cNvSpPr txBox="1"/>
          <p:nvPr/>
        </p:nvSpPr>
        <p:spPr>
          <a:xfrm>
            <a:off x="3916135" y="4175465"/>
            <a:ext cx="2862943" cy="523220"/>
          </a:xfrm>
          <a:prstGeom prst="rect">
            <a:avLst/>
          </a:prstGeom>
          <a:noFill/>
        </p:spPr>
        <p:txBody>
          <a:bodyPr wrap="square" rtlCol="0">
            <a:spAutoFit/>
          </a:bodyPr>
          <a:lstStyle/>
          <a:p>
            <a:r>
              <a:rPr lang="da-DK" sz="2800" b="1" dirty="0">
                <a:solidFill>
                  <a:srgbClr val="FF0000"/>
                </a:solidFill>
              </a:rPr>
              <a:t>Cirrosestigmata</a:t>
            </a:r>
            <a:endParaRPr lang="da-DK" sz="2800" b="1" dirty="0">
              <a:solidFill>
                <a:srgbClr val="FF0000"/>
              </a:solidFill>
            </a:endParaRPr>
          </a:p>
        </p:txBody>
      </p:sp>
      <p:sp>
        <p:nvSpPr>
          <p:cNvPr id="6" name="Tekstfelt 5"/>
          <p:cNvSpPr txBox="1"/>
          <p:nvPr/>
        </p:nvSpPr>
        <p:spPr>
          <a:xfrm>
            <a:off x="3260271" y="3154908"/>
            <a:ext cx="892629" cy="2215991"/>
          </a:xfrm>
          <a:prstGeom prst="rect">
            <a:avLst/>
          </a:prstGeom>
          <a:noFill/>
        </p:spPr>
        <p:txBody>
          <a:bodyPr wrap="square" rtlCol="0">
            <a:spAutoFit/>
          </a:bodyPr>
          <a:lstStyle/>
          <a:p>
            <a:r>
              <a:rPr lang="da-DK" sz="13800" dirty="0">
                <a:latin typeface="Amasis MT Pro Light" panose="02040304050005020304" pitchFamily="18" charset="0"/>
              </a:rPr>
              <a:t>}</a:t>
            </a:r>
            <a:endParaRPr lang="da-DK" sz="1400" dirty="0">
              <a:latin typeface="Amasis MT Pro Light" panose="02040304050005020304" pitchFamily="18" charset="0"/>
            </a:endParaRPr>
          </a:p>
        </p:txBody>
      </p:sp>
      <p:pic>
        <p:nvPicPr>
          <p:cNvPr id="4" name="Billede 3"/>
          <p:cNvPicPr>
            <a:picLocks noChangeAspect="1"/>
          </p:cNvPicPr>
          <p:nvPr/>
        </p:nvPicPr>
        <p:blipFill>
          <a:blip r:embed="rId1"/>
          <a:stretch>
            <a:fillRect/>
          </a:stretch>
        </p:blipFill>
        <p:spPr>
          <a:xfrm>
            <a:off x="8011292" y="1688023"/>
            <a:ext cx="4141387" cy="36828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6055" y="375920"/>
            <a:ext cx="10515600" cy="506095"/>
          </a:xfrm>
        </p:spPr>
        <p:txBody>
          <a:bodyPr>
            <a:normAutofit fontScale="90000"/>
          </a:bodyPr>
          <a:lstStyle/>
          <a:p>
            <a:r>
              <a:rPr lang="da-DK" dirty="0"/>
              <a:t>Cirrose stigmata</a:t>
            </a:r>
            <a:endParaRPr lang="da-DK" dirty="0"/>
          </a:p>
        </p:txBody>
      </p:sp>
      <p:pic>
        <p:nvPicPr>
          <p:cNvPr id="5" name="Billede 4"/>
          <p:cNvPicPr>
            <a:picLocks noChangeAspect="1"/>
          </p:cNvPicPr>
          <p:nvPr/>
        </p:nvPicPr>
        <p:blipFill>
          <a:blip r:embed="rId1"/>
          <a:stretch>
            <a:fillRect/>
          </a:stretch>
        </p:blipFill>
        <p:spPr>
          <a:xfrm>
            <a:off x="1857375" y="882181"/>
            <a:ext cx="10334625" cy="5295900"/>
          </a:xfrm>
          <a:prstGeom prst="rect">
            <a:avLst/>
          </a:prstGeom>
        </p:spPr>
      </p:pic>
      <p:pic>
        <p:nvPicPr>
          <p:cNvPr id="2050" name="Picture 2" descr="ØSTFAGUSVARICER OG GASTRISKE VARICER | Medicinsk Kompen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276" y="4077830"/>
            <a:ext cx="2105159" cy="2176411"/>
          </a:xfrm>
          <a:prstGeom prst="rect">
            <a:avLst/>
          </a:prstGeom>
          <a:noFill/>
          <a:extLst>
            <a:ext uri="{909E8E84-426E-40DD-AFC4-6F175D3DCCD1}">
              <a14:hiddenFill xmlns:a14="http://schemas.microsoft.com/office/drawing/2010/main">
                <a:solidFill>
                  <a:srgbClr val="FFFFFF"/>
                </a:solidFill>
              </a14:hiddenFill>
            </a:ext>
          </a:extLst>
        </p:spPr>
      </p:pic>
      <p:sp>
        <p:nvSpPr>
          <p:cNvPr id="4" name="Tekstfelt 3"/>
          <p:cNvSpPr txBox="1"/>
          <p:nvPr/>
        </p:nvSpPr>
        <p:spPr>
          <a:xfrm>
            <a:off x="3404237" y="5646050"/>
            <a:ext cx="2232896" cy="369332"/>
          </a:xfrm>
          <a:prstGeom prst="rect">
            <a:avLst/>
          </a:prstGeom>
          <a:noFill/>
        </p:spPr>
        <p:txBody>
          <a:bodyPr wrap="square" rtlCol="0">
            <a:spAutoFit/>
          </a:bodyPr>
          <a:lstStyle/>
          <a:p>
            <a:r>
              <a:rPr lang="da-DK" b="1" dirty="0" err="1"/>
              <a:t>Eosophagusvaricer</a:t>
            </a:r>
            <a:endParaRPr lang="da-DK" b="1" dirty="0"/>
          </a:p>
        </p:txBody>
      </p:sp>
      <p:pic>
        <p:nvPicPr>
          <p:cNvPr id="6" name="Billede 5"/>
          <p:cNvPicPr>
            <a:picLocks noChangeAspect="1"/>
          </p:cNvPicPr>
          <p:nvPr/>
        </p:nvPicPr>
        <p:blipFill>
          <a:blip r:embed="rId3"/>
          <a:stretch>
            <a:fillRect/>
          </a:stretch>
        </p:blipFill>
        <p:spPr>
          <a:xfrm>
            <a:off x="5978125" y="4077830"/>
            <a:ext cx="2728894" cy="209996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Ascites</a:t>
            </a:r>
            <a:endParaRPr lang="da-DK" dirty="0"/>
          </a:p>
        </p:txBody>
      </p:sp>
      <p:sp>
        <p:nvSpPr>
          <p:cNvPr id="3" name="Pladsholder til indhold 2"/>
          <p:cNvSpPr>
            <a:spLocks noGrp="1"/>
          </p:cNvSpPr>
          <p:nvPr>
            <p:ph idx="1"/>
          </p:nvPr>
        </p:nvSpPr>
        <p:spPr>
          <a:xfrm>
            <a:off x="838200" y="1690688"/>
            <a:ext cx="6455979" cy="4991073"/>
          </a:xfrm>
        </p:spPr>
        <p:txBody>
          <a:bodyPr>
            <a:normAutofit lnSpcReduction="10000"/>
          </a:bodyPr>
          <a:lstStyle/>
          <a:p>
            <a:pPr>
              <a:lnSpc>
                <a:spcPct val="120000"/>
              </a:lnSpc>
            </a:pPr>
            <a:r>
              <a:rPr lang="da-DK" sz="1600" dirty="0">
                <a:solidFill>
                  <a:srgbClr val="FF0000"/>
                </a:solidFill>
              </a:rPr>
              <a:t>Fri væske i </a:t>
            </a:r>
            <a:r>
              <a:rPr lang="da-DK" sz="1600" dirty="0" err="1">
                <a:solidFill>
                  <a:srgbClr val="FF0000"/>
                </a:solidFill>
              </a:rPr>
              <a:t>peritoneum</a:t>
            </a:r>
            <a:endParaRPr lang="da-DK" sz="1600" dirty="0">
              <a:solidFill>
                <a:srgbClr val="FF0000"/>
              </a:solidFill>
            </a:endParaRPr>
          </a:p>
          <a:p>
            <a:pPr>
              <a:lnSpc>
                <a:spcPct val="120000"/>
              </a:lnSpc>
            </a:pPr>
            <a:r>
              <a:rPr lang="da-DK" sz="1600" dirty="0"/>
              <a:t>Skyldes oftest levercirrose (andre årsager: cancer og hjerteinsufficiens)</a:t>
            </a:r>
            <a:endParaRPr lang="da-DK" sz="1600" dirty="0"/>
          </a:p>
          <a:p>
            <a:pPr>
              <a:lnSpc>
                <a:spcPct val="120000"/>
              </a:lnSpc>
            </a:pPr>
            <a:r>
              <a:rPr lang="da-DK" sz="1600" b="1" dirty="0"/>
              <a:t>Symptomer</a:t>
            </a:r>
            <a:r>
              <a:rPr lang="da-DK" sz="1600" dirty="0"/>
              <a:t> </a:t>
            </a:r>
            <a:endParaRPr lang="da-DK" sz="1600" dirty="0"/>
          </a:p>
          <a:p>
            <a:pPr lvl="1">
              <a:lnSpc>
                <a:spcPct val="120000"/>
              </a:lnSpc>
            </a:pPr>
            <a:r>
              <a:rPr lang="da-DK" sz="1400" u="sng" dirty="0"/>
              <a:t>Øget </a:t>
            </a:r>
            <a:r>
              <a:rPr lang="da-DK" sz="1400" u="sng" dirty="0" err="1"/>
              <a:t>abdominalomfang</a:t>
            </a:r>
            <a:endParaRPr lang="da-DK" sz="1400" u="sng" dirty="0"/>
          </a:p>
          <a:p>
            <a:pPr lvl="1">
              <a:lnSpc>
                <a:spcPct val="120000"/>
              </a:lnSpc>
            </a:pPr>
            <a:r>
              <a:rPr lang="da-DK" sz="1400" u="sng" dirty="0"/>
              <a:t>Kompromitteret vejrtrækning </a:t>
            </a:r>
            <a:endParaRPr lang="da-DK" sz="1400" u="sng" dirty="0"/>
          </a:p>
          <a:p>
            <a:pPr>
              <a:lnSpc>
                <a:spcPct val="120000"/>
              </a:lnSpc>
            </a:pPr>
            <a:r>
              <a:rPr lang="da-DK" sz="1600" b="1" dirty="0"/>
              <a:t>Diagnose</a:t>
            </a:r>
            <a:endParaRPr lang="da-DK" sz="1600" b="1" dirty="0"/>
          </a:p>
          <a:p>
            <a:pPr lvl="1">
              <a:lnSpc>
                <a:spcPct val="120000"/>
              </a:lnSpc>
            </a:pPr>
            <a:r>
              <a:rPr lang="da-DK" sz="1400" dirty="0"/>
              <a:t>UL </a:t>
            </a:r>
            <a:r>
              <a:rPr lang="da-DK" sz="1400" dirty="0">
                <a:sym typeface="Wingdings" panose="05000000000000000000" pitchFamily="2" charset="2"/>
              </a:rPr>
              <a:t> </a:t>
            </a:r>
            <a:r>
              <a:rPr lang="da-DK" sz="1400" dirty="0" err="1"/>
              <a:t>ascitesdræn</a:t>
            </a:r>
            <a:endParaRPr lang="da-DK" sz="1400" dirty="0"/>
          </a:p>
          <a:p>
            <a:pPr lvl="1">
              <a:lnSpc>
                <a:spcPct val="120000"/>
              </a:lnSpc>
            </a:pPr>
            <a:r>
              <a:rPr lang="da-DK" sz="1400" dirty="0"/>
              <a:t>Væsken undersøges for protein, cancerceller, hvide blodlegemer og bakterier  </a:t>
            </a:r>
            <a:endParaRPr lang="da-DK" sz="1400" dirty="0"/>
          </a:p>
          <a:p>
            <a:pPr>
              <a:lnSpc>
                <a:spcPct val="120000"/>
              </a:lnSpc>
            </a:pPr>
            <a:r>
              <a:rPr lang="da-DK" sz="1600" b="1" dirty="0"/>
              <a:t>Behandling</a:t>
            </a:r>
            <a:r>
              <a:rPr lang="da-DK" sz="1600" dirty="0"/>
              <a:t> </a:t>
            </a:r>
            <a:endParaRPr lang="da-DK" sz="1600" dirty="0"/>
          </a:p>
          <a:p>
            <a:pPr lvl="1">
              <a:lnSpc>
                <a:spcPct val="120000"/>
              </a:lnSpc>
            </a:pPr>
            <a:r>
              <a:rPr lang="da-DK" sz="1400" dirty="0"/>
              <a:t>Saltrestriktion </a:t>
            </a:r>
            <a:endParaRPr lang="da-DK" sz="1400" dirty="0"/>
          </a:p>
          <a:p>
            <a:pPr lvl="1">
              <a:lnSpc>
                <a:spcPct val="120000"/>
              </a:lnSpc>
            </a:pPr>
            <a:r>
              <a:rPr lang="da-DK" sz="1400" dirty="0" err="1"/>
              <a:t>Diuretika</a:t>
            </a:r>
            <a:r>
              <a:rPr lang="da-DK" sz="1400" dirty="0"/>
              <a:t> </a:t>
            </a:r>
            <a:endParaRPr lang="da-DK" sz="1400" dirty="0"/>
          </a:p>
          <a:p>
            <a:pPr lvl="1">
              <a:lnSpc>
                <a:spcPct val="120000"/>
              </a:lnSpc>
            </a:pPr>
            <a:r>
              <a:rPr lang="da-DK" sz="1400" dirty="0" err="1"/>
              <a:t>Ascitesdræn</a:t>
            </a:r>
            <a:r>
              <a:rPr lang="da-DK" sz="1400" dirty="0"/>
              <a:t> </a:t>
            </a:r>
            <a:endParaRPr lang="da-DK" sz="1400" dirty="0"/>
          </a:p>
          <a:p>
            <a:pPr lvl="2">
              <a:lnSpc>
                <a:spcPct val="120000"/>
              </a:lnSpc>
            </a:pPr>
            <a:r>
              <a:rPr lang="da-DK" sz="1200" dirty="0"/>
              <a:t>&gt; 250 leukocytter = antibiotika</a:t>
            </a:r>
            <a:endParaRPr lang="da-DK" sz="1200" dirty="0"/>
          </a:p>
          <a:p>
            <a:pPr lvl="2">
              <a:lnSpc>
                <a:spcPct val="120000"/>
              </a:lnSpc>
            </a:pPr>
            <a:r>
              <a:rPr lang="da-DK" sz="1200" dirty="0"/>
              <a:t>Tømmes der store mængder, gives albumin</a:t>
            </a:r>
            <a:endParaRPr lang="da-DK" sz="1200" dirty="0"/>
          </a:p>
        </p:txBody>
      </p:sp>
      <p:pic>
        <p:nvPicPr>
          <p:cNvPr id="4" name="Billede 3"/>
          <p:cNvPicPr>
            <a:picLocks noChangeAspect="1"/>
          </p:cNvPicPr>
          <p:nvPr/>
        </p:nvPicPr>
        <p:blipFill rotWithShape="1">
          <a:blip r:embed="rId1"/>
          <a:srcRect b="8367"/>
          <a:stretch>
            <a:fillRect/>
          </a:stretch>
        </p:blipFill>
        <p:spPr>
          <a:xfrm>
            <a:off x="7498303" y="403584"/>
            <a:ext cx="4130469" cy="2425080"/>
          </a:xfrm>
          <a:prstGeom prst="rect">
            <a:avLst/>
          </a:prstGeom>
        </p:spPr>
      </p:pic>
      <p:pic>
        <p:nvPicPr>
          <p:cNvPr id="5" name="Billede 4"/>
          <p:cNvPicPr>
            <a:picLocks noChangeAspect="1"/>
          </p:cNvPicPr>
          <p:nvPr/>
        </p:nvPicPr>
        <p:blipFill rotWithShape="1">
          <a:blip r:embed="rId2"/>
          <a:srcRect l="12185" r="10924"/>
          <a:stretch>
            <a:fillRect/>
          </a:stretch>
        </p:blipFill>
        <p:spPr>
          <a:xfrm>
            <a:off x="7498303" y="3016251"/>
            <a:ext cx="4130469" cy="3665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Eosophagusvaricer</a:t>
            </a:r>
            <a:endParaRPr lang="da-DK" dirty="0"/>
          </a:p>
        </p:txBody>
      </p:sp>
      <p:sp>
        <p:nvSpPr>
          <p:cNvPr id="3" name="Pladsholder til indhold 2"/>
          <p:cNvSpPr>
            <a:spLocks noGrp="1"/>
          </p:cNvSpPr>
          <p:nvPr>
            <p:ph idx="1"/>
          </p:nvPr>
        </p:nvSpPr>
        <p:spPr>
          <a:xfrm>
            <a:off x="838200" y="1796902"/>
            <a:ext cx="6960476" cy="4610249"/>
          </a:xfrm>
        </p:spPr>
        <p:txBody>
          <a:bodyPr>
            <a:normAutofit/>
          </a:bodyPr>
          <a:lstStyle/>
          <a:p>
            <a:pPr>
              <a:lnSpc>
                <a:spcPct val="150000"/>
              </a:lnSpc>
            </a:pPr>
            <a:r>
              <a:rPr lang="da-DK" dirty="0"/>
              <a:t>Skyldes portal hypertension </a:t>
            </a:r>
            <a:endParaRPr lang="da-DK" dirty="0"/>
          </a:p>
          <a:p>
            <a:pPr lvl="1">
              <a:lnSpc>
                <a:spcPct val="150000"/>
              </a:lnSpc>
            </a:pPr>
            <a:r>
              <a:rPr lang="da-DK" dirty="0"/>
              <a:t>Som oftest </a:t>
            </a:r>
            <a:r>
              <a:rPr lang="da-DK" dirty="0">
                <a:solidFill>
                  <a:srgbClr val="FF0000"/>
                </a:solidFill>
              </a:rPr>
              <a:t>skyldes cirrose </a:t>
            </a:r>
            <a:endParaRPr lang="da-DK" dirty="0">
              <a:solidFill>
                <a:srgbClr val="FF0000"/>
              </a:solidFill>
            </a:endParaRPr>
          </a:p>
          <a:p>
            <a:pPr>
              <a:lnSpc>
                <a:spcPct val="150000"/>
              </a:lnSpc>
            </a:pPr>
            <a:r>
              <a:rPr lang="da-DK" dirty="0"/>
              <a:t>Udposninger af blodårerne langs </a:t>
            </a:r>
            <a:r>
              <a:rPr lang="da-DK" dirty="0" err="1"/>
              <a:t>eosofagus</a:t>
            </a:r>
            <a:r>
              <a:rPr lang="da-DK" dirty="0"/>
              <a:t> </a:t>
            </a:r>
            <a:endParaRPr lang="da-DK" dirty="0"/>
          </a:p>
          <a:p>
            <a:pPr>
              <a:lnSpc>
                <a:spcPct val="150000"/>
              </a:lnSpc>
            </a:pPr>
            <a:r>
              <a:rPr lang="da-DK" dirty="0"/>
              <a:t>De giver ikke symptomer i sig selv, men… </a:t>
            </a:r>
            <a:endParaRPr lang="da-DK" dirty="0"/>
          </a:p>
          <a:p>
            <a:pPr>
              <a:lnSpc>
                <a:spcPct val="150000"/>
              </a:lnSpc>
            </a:pPr>
            <a:r>
              <a:rPr lang="da-DK" dirty="0">
                <a:solidFill>
                  <a:srgbClr val="FF0000"/>
                </a:solidFill>
              </a:rPr>
              <a:t>Risiko for </a:t>
            </a:r>
            <a:r>
              <a:rPr lang="da-DK" dirty="0" err="1">
                <a:solidFill>
                  <a:srgbClr val="FF0000"/>
                </a:solidFill>
              </a:rPr>
              <a:t>variceblødning</a:t>
            </a:r>
            <a:r>
              <a:rPr lang="da-DK" dirty="0">
                <a:solidFill>
                  <a:srgbClr val="FF0000"/>
                </a:solidFill>
              </a:rPr>
              <a:t> </a:t>
            </a:r>
            <a:endParaRPr lang="da-DK" dirty="0">
              <a:solidFill>
                <a:srgbClr val="FF0000"/>
              </a:solidFill>
            </a:endParaRPr>
          </a:p>
          <a:p>
            <a:pPr lvl="1">
              <a:lnSpc>
                <a:spcPct val="150000"/>
              </a:lnSpc>
            </a:pPr>
            <a:r>
              <a:rPr lang="da-DK" dirty="0">
                <a:solidFill>
                  <a:srgbClr val="FF0000"/>
                </a:solidFill>
              </a:rPr>
              <a:t>Høj mortalitet </a:t>
            </a:r>
            <a:endParaRPr lang="da-DK" dirty="0">
              <a:solidFill>
                <a:srgbClr val="FF0000"/>
              </a:solidFill>
            </a:endParaRPr>
          </a:p>
          <a:p>
            <a:pPr>
              <a:lnSpc>
                <a:spcPct val="150000"/>
              </a:lnSpc>
            </a:pPr>
            <a:r>
              <a:rPr lang="da-DK" dirty="0"/>
              <a:t>Blødning behandles </a:t>
            </a:r>
            <a:r>
              <a:rPr lang="da-DK" dirty="0" err="1"/>
              <a:t>endoskopisk</a:t>
            </a:r>
            <a:endParaRPr lang="da-DK" dirty="0"/>
          </a:p>
          <a:p>
            <a:pPr lvl="1">
              <a:lnSpc>
                <a:spcPct val="150000"/>
              </a:lnSpc>
            </a:pPr>
            <a:r>
              <a:rPr lang="da-DK" dirty="0"/>
              <a:t>Når patienten er stabiliseret </a:t>
            </a:r>
            <a:endParaRPr lang="da-DK" dirty="0"/>
          </a:p>
        </p:txBody>
      </p:sp>
      <p:pic>
        <p:nvPicPr>
          <p:cNvPr id="6" name="Billede 5"/>
          <p:cNvPicPr>
            <a:picLocks noChangeAspect="1"/>
          </p:cNvPicPr>
          <p:nvPr/>
        </p:nvPicPr>
        <p:blipFill>
          <a:blip r:embed="rId1"/>
          <a:stretch>
            <a:fillRect/>
          </a:stretch>
        </p:blipFill>
        <p:spPr>
          <a:xfrm>
            <a:off x="8061435" y="0"/>
            <a:ext cx="3410936" cy="3597199"/>
          </a:xfrm>
          <a:prstGeom prst="rect">
            <a:avLst/>
          </a:prstGeom>
        </p:spPr>
      </p:pic>
      <p:pic>
        <p:nvPicPr>
          <p:cNvPr id="8" name="Billede 7"/>
          <p:cNvPicPr>
            <a:picLocks noChangeAspect="1"/>
          </p:cNvPicPr>
          <p:nvPr/>
        </p:nvPicPr>
        <p:blipFill>
          <a:blip r:embed="rId2"/>
          <a:stretch>
            <a:fillRect/>
          </a:stretch>
        </p:blipFill>
        <p:spPr>
          <a:xfrm>
            <a:off x="8329120" y="3769382"/>
            <a:ext cx="3143250" cy="2705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40216" y="365125"/>
            <a:ext cx="10313583" cy="1325563"/>
          </a:xfrm>
        </p:spPr>
        <p:txBody>
          <a:bodyPr/>
          <a:lstStyle/>
          <a:p>
            <a:r>
              <a:rPr lang="da-DK" dirty="0"/>
              <a:t>Cirrose</a:t>
            </a:r>
            <a:endParaRPr lang="da-DK" dirty="0"/>
          </a:p>
        </p:txBody>
      </p:sp>
      <p:sp>
        <p:nvSpPr>
          <p:cNvPr id="3" name="Pladsholder til indhold 2"/>
          <p:cNvSpPr>
            <a:spLocks noGrp="1"/>
          </p:cNvSpPr>
          <p:nvPr>
            <p:ph idx="1"/>
          </p:nvPr>
        </p:nvSpPr>
        <p:spPr>
          <a:xfrm>
            <a:off x="1040217" y="1935237"/>
            <a:ext cx="6710917" cy="4351338"/>
          </a:xfrm>
        </p:spPr>
        <p:txBody>
          <a:bodyPr>
            <a:normAutofit/>
          </a:bodyPr>
          <a:lstStyle/>
          <a:p>
            <a:pPr>
              <a:lnSpc>
                <a:spcPct val="100000"/>
              </a:lnSpc>
            </a:pPr>
            <a:r>
              <a:rPr lang="da-DK" b="1" dirty="0"/>
              <a:t>Diagnose</a:t>
            </a:r>
            <a:endParaRPr lang="da-DK" b="1" dirty="0"/>
          </a:p>
          <a:p>
            <a:pPr lvl="1">
              <a:lnSpc>
                <a:spcPct val="100000"/>
              </a:lnSpc>
            </a:pPr>
            <a:r>
              <a:rPr lang="da-DK" dirty="0"/>
              <a:t>BP </a:t>
            </a:r>
            <a:endParaRPr lang="da-DK" dirty="0"/>
          </a:p>
          <a:p>
            <a:pPr lvl="2">
              <a:lnSpc>
                <a:spcPct val="100000"/>
              </a:lnSpc>
            </a:pPr>
            <a:r>
              <a:rPr lang="da-DK" dirty="0"/>
              <a:t>Årsager </a:t>
            </a:r>
            <a:endParaRPr lang="da-DK" dirty="0"/>
          </a:p>
          <a:p>
            <a:pPr lvl="2">
              <a:lnSpc>
                <a:spcPct val="100000"/>
              </a:lnSpc>
            </a:pPr>
            <a:r>
              <a:rPr lang="da-DK" dirty="0"/>
              <a:t>Leverfunktion</a:t>
            </a:r>
            <a:endParaRPr lang="da-DK" dirty="0"/>
          </a:p>
          <a:p>
            <a:pPr lvl="1">
              <a:lnSpc>
                <a:spcPct val="100000"/>
              </a:lnSpc>
            </a:pPr>
            <a:r>
              <a:rPr lang="da-DK" dirty="0"/>
              <a:t>UL </a:t>
            </a:r>
            <a:endParaRPr lang="da-DK" dirty="0"/>
          </a:p>
          <a:p>
            <a:pPr lvl="2">
              <a:lnSpc>
                <a:spcPct val="100000"/>
              </a:lnSpc>
            </a:pPr>
            <a:r>
              <a:rPr lang="da-DK" dirty="0"/>
              <a:t>Lever, milt, </a:t>
            </a:r>
            <a:r>
              <a:rPr lang="da-DK" dirty="0" err="1"/>
              <a:t>ascites</a:t>
            </a:r>
            <a:endParaRPr lang="da-DK" dirty="0"/>
          </a:p>
          <a:p>
            <a:pPr lvl="1">
              <a:lnSpc>
                <a:spcPct val="100000"/>
              </a:lnSpc>
            </a:pPr>
            <a:r>
              <a:rPr lang="da-DK" dirty="0"/>
              <a:t>Gastroskopi </a:t>
            </a:r>
            <a:endParaRPr lang="da-DK" dirty="0"/>
          </a:p>
          <a:p>
            <a:pPr lvl="2">
              <a:lnSpc>
                <a:spcPct val="100000"/>
              </a:lnSpc>
            </a:pPr>
            <a:r>
              <a:rPr lang="da-DK" dirty="0" err="1"/>
              <a:t>Varicer</a:t>
            </a:r>
            <a:endParaRPr lang="da-DK" dirty="0"/>
          </a:p>
          <a:p>
            <a:pPr lvl="2">
              <a:lnSpc>
                <a:spcPct val="100000"/>
              </a:lnSpc>
            </a:pPr>
            <a:r>
              <a:rPr lang="da-DK" dirty="0"/>
              <a:t>50% har dette på diagnosetidspunktet </a:t>
            </a:r>
            <a:endParaRPr lang="da-DK" dirty="0"/>
          </a:p>
          <a:p>
            <a:pPr lvl="1">
              <a:lnSpc>
                <a:spcPct val="100000"/>
              </a:lnSpc>
            </a:pPr>
            <a:r>
              <a:rPr lang="da-DK" dirty="0">
                <a:solidFill>
                  <a:srgbClr val="FF0000"/>
                </a:solidFill>
              </a:rPr>
              <a:t>Biopsi</a:t>
            </a:r>
            <a:r>
              <a:rPr lang="en-US" altLang="da-DK" dirty="0">
                <a:solidFill>
                  <a:srgbClr val="FF0000"/>
                </a:solidFill>
              </a:rPr>
              <a:t>. Guldstandard. Evt MR</a:t>
            </a:r>
            <a:endParaRPr lang="en-US" altLang="da-DK" dirty="0">
              <a:solidFill>
                <a:srgbClr val="FF0000"/>
              </a:solidFill>
            </a:endParaRPr>
          </a:p>
        </p:txBody>
      </p:sp>
      <p:pic>
        <p:nvPicPr>
          <p:cNvPr id="6" name="Billede 5"/>
          <p:cNvPicPr>
            <a:picLocks noChangeAspect="1"/>
          </p:cNvPicPr>
          <p:nvPr/>
        </p:nvPicPr>
        <p:blipFill>
          <a:blip r:embed="rId1"/>
          <a:stretch>
            <a:fillRect/>
          </a:stretch>
        </p:blipFill>
        <p:spPr>
          <a:xfrm>
            <a:off x="8810287" y="0"/>
            <a:ext cx="2885381" cy="2476831"/>
          </a:xfrm>
          <a:prstGeom prst="rect">
            <a:avLst/>
          </a:prstGeom>
        </p:spPr>
      </p:pic>
      <p:pic>
        <p:nvPicPr>
          <p:cNvPr id="10" name="Billede 9"/>
          <p:cNvPicPr>
            <a:picLocks noChangeAspect="1"/>
          </p:cNvPicPr>
          <p:nvPr/>
        </p:nvPicPr>
        <p:blipFill>
          <a:blip r:embed="rId2"/>
          <a:stretch>
            <a:fillRect/>
          </a:stretch>
        </p:blipFill>
        <p:spPr>
          <a:xfrm>
            <a:off x="8872349" y="4265154"/>
            <a:ext cx="2823320" cy="2592846"/>
          </a:xfrm>
          <a:prstGeom prst="rect">
            <a:avLst/>
          </a:prstGeom>
        </p:spPr>
      </p:pic>
      <p:pic>
        <p:nvPicPr>
          <p:cNvPr id="8" name="Billede 7"/>
          <p:cNvPicPr>
            <a:picLocks noChangeAspect="1"/>
          </p:cNvPicPr>
          <p:nvPr/>
        </p:nvPicPr>
        <p:blipFill>
          <a:blip r:embed="rId3"/>
          <a:stretch>
            <a:fillRect/>
          </a:stretch>
        </p:blipFill>
        <p:spPr>
          <a:xfrm>
            <a:off x="8872349" y="2386327"/>
            <a:ext cx="2823320" cy="22541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Cirrose</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b="1" dirty="0"/>
              <a:t>Behandling </a:t>
            </a:r>
            <a:endParaRPr lang="da-DK" b="1" dirty="0"/>
          </a:p>
          <a:p>
            <a:pPr lvl="1">
              <a:lnSpc>
                <a:spcPct val="150000"/>
              </a:lnSpc>
            </a:pPr>
            <a:r>
              <a:rPr lang="da-DK" dirty="0"/>
              <a:t>Fjerne årsag til levercirrosen </a:t>
            </a:r>
            <a:endParaRPr lang="da-DK" dirty="0"/>
          </a:p>
          <a:p>
            <a:pPr lvl="2">
              <a:lnSpc>
                <a:spcPct val="150000"/>
              </a:lnSpc>
            </a:pPr>
            <a:r>
              <a:rPr lang="da-DK" dirty="0">
                <a:solidFill>
                  <a:srgbClr val="FF0000"/>
                </a:solidFill>
              </a:rPr>
              <a:t>Alkoholophør</a:t>
            </a:r>
            <a:r>
              <a:rPr lang="da-DK" dirty="0"/>
              <a:t> fx</a:t>
            </a:r>
            <a:endParaRPr lang="da-DK" dirty="0"/>
          </a:p>
          <a:p>
            <a:pPr lvl="1">
              <a:lnSpc>
                <a:spcPct val="150000"/>
              </a:lnSpc>
            </a:pPr>
            <a:r>
              <a:rPr lang="da-DK" dirty="0"/>
              <a:t>Ernæringsterapi (vigtigt)</a:t>
            </a:r>
            <a:endParaRPr lang="da-DK" dirty="0"/>
          </a:p>
          <a:p>
            <a:pPr lvl="2">
              <a:lnSpc>
                <a:spcPct val="150000"/>
              </a:lnSpc>
            </a:pPr>
            <a:r>
              <a:rPr lang="da-DK" dirty="0"/>
              <a:t>Proteintilskud </a:t>
            </a:r>
            <a:endParaRPr lang="da-DK" dirty="0"/>
          </a:p>
          <a:p>
            <a:pPr lvl="2">
              <a:lnSpc>
                <a:spcPct val="150000"/>
              </a:lnSpc>
            </a:pPr>
            <a:r>
              <a:rPr lang="da-DK" dirty="0"/>
              <a:t>B12 vitamin </a:t>
            </a:r>
            <a:endParaRPr lang="da-DK" dirty="0"/>
          </a:p>
          <a:p>
            <a:pPr lvl="1">
              <a:lnSpc>
                <a:spcPct val="150000"/>
              </a:lnSpc>
            </a:pPr>
            <a:r>
              <a:rPr lang="da-DK" dirty="0"/>
              <a:t>Behandling af komplikationer </a:t>
            </a:r>
            <a:endParaRPr lang="da-DK" dirty="0"/>
          </a:p>
          <a:p>
            <a:pPr lvl="1">
              <a:lnSpc>
                <a:spcPct val="150000"/>
              </a:lnSpc>
            </a:pPr>
            <a:r>
              <a:rPr lang="da-DK" dirty="0">
                <a:solidFill>
                  <a:srgbClr val="FF0000"/>
                </a:solidFill>
              </a:rPr>
              <a:t>Levertransplantation </a:t>
            </a:r>
            <a:endParaRPr lang="da-DK" dirty="0">
              <a:solidFill>
                <a:srgbClr val="FF0000"/>
              </a:solidFill>
            </a:endParaRPr>
          </a:p>
          <a:p>
            <a:pPr lvl="2">
              <a:lnSpc>
                <a:spcPct val="150000"/>
              </a:lnSpc>
            </a:pPr>
            <a:r>
              <a:rPr lang="da-DK" dirty="0">
                <a:solidFill>
                  <a:srgbClr val="FF0000"/>
                </a:solidFill>
              </a:rPr>
              <a:t>Eneste helbredende behandling</a:t>
            </a:r>
            <a:endParaRPr lang="da-DK" dirty="0">
              <a:solidFill>
                <a:srgbClr val="FF0000"/>
              </a:solidFill>
            </a:endParaRPr>
          </a:p>
          <a:p>
            <a:pPr marL="0" indent="0">
              <a:buNone/>
            </a:pPr>
            <a:endParaRPr lang="da-DK" dirty="0"/>
          </a:p>
        </p:txBody>
      </p:sp>
      <p:pic>
        <p:nvPicPr>
          <p:cNvPr id="13314" name="Picture 2" descr="Alkohol forbudt - Forbudsskilte - dit:skiltefirm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89311" y="255590"/>
            <a:ext cx="3046414" cy="304641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Protein by High on Life | Kosttilsk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9311" y="3476626"/>
            <a:ext cx="3086099" cy="308609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amette Vitamin B12 - Cyanocobalamin 500 mcg tabletter 90 st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368" y="4521274"/>
            <a:ext cx="1790626" cy="1790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Levertransplantation </a:t>
            </a:r>
            <a:endParaRPr lang="da-DK" dirty="0"/>
          </a:p>
        </p:txBody>
      </p:sp>
      <p:sp>
        <p:nvSpPr>
          <p:cNvPr id="3" name="Pladsholder til indhold 2"/>
          <p:cNvSpPr>
            <a:spLocks noGrp="1"/>
          </p:cNvSpPr>
          <p:nvPr>
            <p:ph idx="1"/>
          </p:nvPr>
        </p:nvSpPr>
        <p:spPr/>
        <p:txBody>
          <a:bodyPr>
            <a:normAutofit lnSpcReduction="10000"/>
          </a:bodyPr>
          <a:lstStyle/>
          <a:p>
            <a:pPr>
              <a:lnSpc>
                <a:spcPct val="150000"/>
              </a:lnSpc>
            </a:pPr>
            <a:r>
              <a:rPr lang="da-DK" dirty="0">
                <a:solidFill>
                  <a:srgbClr val="FF0000"/>
                </a:solidFill>
              </a:rPr>
              <a:t>Meget omfattende og kompliceret OP </a:t>
            </a:r>
            <a:endParaRPr lang="da-DK" dirty="0">
              <a:solidFill>
                <a:srgbClr val="FF0000"/>
              </a:solidFill>
            </a:endParaRPr>
          </a:p>
          <a:p>
            <a:pPr>
              <a:lnSpc>
                <a:spcPct val="150000"/>
              </a:lnSpc>
            </a:pPr>
            <a:r>
              <a:rPr lang="da-DK" dirty="0"/>
              <a:t>Ca. 50 om året</a:t>
            </a:r>
            <a:endParaRPr lang="da-DK" dirty="0"/>
          </a:p>
          <a:p>
            <a:pPr>
              <a:lnSpc>
                <a:spcPct val="150000"/>
              </a:lnSpc>
            </a:pPr>
            <a:r>
              <a:rPr lang="da-DK" dirty="0">
                <a:solidFill>
                  <a:srgbClr val="FF0000"/>
                </a:solidFill>
              </a:rPr>
              <a:t>Få donorer – mange leversyge </a:t>
            </a:r>
            <a:endParaRPr lang="da-DK" dirty="0">
              <a:solidFill>
                <a:srgbClr val="FF0000"/>
              </a:solidFill>
            </a:endParaRPr>
          </a:p>
          <a:p>
            <a:pPr>
              <a:lnSpc>
                <a:spcPct val="150000"/>
              </a:lnSpc>
            </a:pPr>
            <a:r>
              <a:rPr lang="da-DK" dirty="0"/>
              <a:t>Nøje udvælgelse af pt. </a:t>
            </a:r>
            <a:endParaRPr lang="da-DK" dirty="0"/>
          </a:p>
          <a:p>
            <a:pPr lvl="1">
              <a:lnSpc>
                <a:spcPct val="150000"/>
              </a:lnSpc>
            </a:pPr>
            <a:r>
              <a:rPr lang="da-DK" dirty="0"/>
              <a:t>Skal fx være helt afholdende min 6 mdr. </a:t>
            </a:r>
            <a:endParaRPr lang="da-DK" dirty="0"/>
          </a:p>
          <a:p>
            <a:pPr lvl="1">
              <a:lnSpc>
                <a:spcPct val="150000"/>
              </a:lnSpc>
            </a:pPr>
            <a:r>
              <a:rPr lang="da-DK" dirty="0"/>
              <a:t>Skal kunne tåle livslang immunsuppressiv behandling </a:t>
            </a:r>
            <a:endParaRPr lang="da-DK" dirty="0"/>
          </a:p>
          <a:p>
            <a:pPr lvl="1">
              <a:lnSpc>
                <a:spcPct val="150000"/>
              </a:lnSpc>
            </a:pPr>
            <a:r>
              <a:rPr lang="da-DK" dirty="0" err="1"/>
              <a:t>Osv</a:t>
            </a:r>
            <a:r>
              <a:rPr lang="da-DK" dirty="0"/>
              <a:t>… </a:t>
            </a:r>
            <a:endParaRPr lang="da-DK" dirty="0"/>
          </a:p>
          <a:p>
            <a:pPr>
              <a:lnSpc>
                <a:spcPct val="150000"/>
              </a:lnSpc>
            </a:pPr>
            <a:r>
              <a:rPr lang="da-DK" dirty="0"/>
              <a:t>Over 90% overlevelse efter 1 år </a:t>
            </a:r>
            <a:endParaRPr lang="da-DK" dirty="0"/>
          </a:p>
        </p:txBody>
      </p:sp>
      <p:pic>
        <p:nvPicPr>
          <p:cNvPr id="14344" name="Picture 8" descr="Danmark bør vælge en organdonormodel, der ikke lader folk dø - politiken.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94698" y="1690688"/>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lede 7"/>
          <p:cNvPicPr>
            <a:picLocks noChangeAspect="1"/>
          </p:cNvPicPr>
          <p:nvPr/>
        </p:nvPicPr>
        <p:blipFill rotWithShape="1">
          <a:blip r:embed="rId1"/>
          <a:srcRect t="16295" r="-2" b="10111"/>
          <a:stretch>
            <a:fillRect/>
          </a:stretch>
        </p:blipFill>
        <p:spPr>
          <a:xfrm>
            <a:off x="321730" y="321732"/>
            <a:ext cx="5674897" cy="3017405"/>
          </a:xfrm>
          <a:prstGeom prst="rect">
            <a:avLst/>
          </a:prstGeom>
        </p:spPr>
      </p:pic>
      <p:pic>
        <p:nvPicPr>
          <p:cNvPr id="5" name="Picture 4" descr="Forskere finder ny kur mod leversvigt | illvid.dk"/>
          <p:cNvPicPr>
            <a:picLocks noChangeAspect="1" noChangeArrowheads="1"/>
          </p:cNvPicPr>
          <p:nvPr/>
        </p:nvPicPr>
        <p:blipFill rotWithShape="1">
          <a:blip r:embed="rId2">
            <a:extLst>
              <a:ext uri="{28A0092B-C50C-407E-A947-70E740481C1C}">
                <a14:useLocalDpi xmlns:a14="http://schemas.microsoft.com/office/drawing/2010/main" val="0"/>
              </a:ext>
            </a:extLst>
          </a:blip>
          <a:srcRect t="8192" r="-2" b="20813"/>
          <a:stretch>
            <a:fillRect/>
          </a:stretch>
        </p:blipFill>
        <p:spPr bwMode="auto">
          <a:xfrm>
            <a:off x="321730" y="3510853"/>
            <a:ext cx="5674897" cy="2789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evende donor — Fotograf Joachim Rode"/>
          <p:cNvPicPr>
            <a:picLocks noChangeAspect="1" noChangeArrowheads="1"/>
          </p:cNvPicPr>
          <p:nvPr/>
        </p:nvPicPr>
        <p:blipFill rotWithShape="1">
          <a:blip r:embed="rId3">
            <a:extLst>
              <a:ext uri="{28A0092B-C50C-407E-A947-70E740481C1C}">
                <a14:useLocalDpi xmlns:a14="http://schemas.microsoft.com/office/drawing/2010/main" val="0"/>
              </a:ext>
            </a:extLst>
          </a:blip>
          <a:srcRect l="9949" r="26698" b="2"/>
          <a:stretch>
            <a:fillRect/>
          </a:stretch>
        </p:blipFill>
        <p:spPr bwMode="auto">
          <a:xfrm>
            <a:off x="6195373" y="321733"/>
            <a:ext cx="5674897" cy="5979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Pancreas</a:t>
            </a:r>
            <a:endParaRPr lang="da-DK" dirty="0"/>
          </a:p>
        </p:txBody>
      </p:sp>
      <p:sp>
        <p:nvSpPr>
          <p:cNvPr id="3" name="Pladsholder til indhold 2"/>
          <p:cNvSpPr>
            <a:spLocks noGrp="1"/>
          </p:cNvSpPr>
          <p:nvPr>
            <p:ph idx="1"/>
          </p:nvPr>
        </p:nvSpPr>
        <p:spPr/>
        <p:txBody>
          <a:bodyPr>
            <a:normAutofit/>
          </a:bodyPr>
          <a:lstStyle/>
          <a:p>
            <a:r>
              <a:rPr lang="da-DK" dirty="0"/>
              <a:t>Pancreas = bugspytkirtlen </a:t>
            </a:r>
            <a:endParaRPr lang="da-DK" dirty="0"/>
          </a:p>
          <a:p>
            <a:r>
              <a:rPr lang="da-DK" dirty="0"/>
              <a:t>Funktion: </a:t>
            </a:r>
            <a:endParaRPr lang="da-DK" dirty="0"/>
          </a:p>
          <a:p>
            <a:pPr lvl="1"/>
            <a:r>
              <a:rPr lang="da-DK" dirty="0">
                <a:solidFill>
                  <a:srgbClr val="FF0000"/>
                </a:solidFill>
              </a:rPr>
              <a:t>Endokrin = hormonproduktion</a:t>
            </a:r>
            <a:endParaRPr lang="da-DK" dirty="0">
              <a:solidFill>
                <a:srgbClr val="FF0000"/>
              </a:solidFill>
            </a:endParaRPr>
          </a:p>
          <a:p>
            <a:pPr lvl="2"/>
            <a:r>
              <a:rPr lang="da-DK" dirty="0"/>
              <a:t>Alpha celler – </a:t>
            </a:r>
            <a:r>
              <a:rPr lang="da-DK" dirty="0" err="1">
                <a:solidFill>
                  <a:srgbClr val="FF0000"/>
                </a:solidFill>
              </a:rPr>
              <a:t>glucagon</a:t>
            </a:r>
            <a:r>
              <a:rPr lang="da-DK" dirty="0">
                <a:solidFill>
                  <a:srgbClr val="FF0000"/>
                </a:solidFill>
              </a:rPr>
              <a:t> </a:t>
            </a:r>
            <a:endParaRPr lang="da-DK" dirty="0">
              <a:solidFill>
                <a:srgbClr val="FF0000"/>
              </a:solidFill>
            </a:endParaRPr>
          </a:p>
          <a:p>
            <a:pPr lvl="2"/>
            <a:r>
              <a:rPr lang="da-DK" dirty="0"/>
              <a:t>Beta celler – </a:t>
            </a:r>
            <a:r>
              <a:rPr lang="da-DK" dirty="0">
                <a:solidFill>
                  <a:srgbClr val="FF0000"/>
                </a:solidFill>
              </a:rPr>
              <a:t>insulin </a:t>
            </a:r>
            <a:endParaRPr lang="da-DK" dirty="0">
              <a:solidFill>
                <a:srgbClr val="FF0000"/>
              </a:solidFill>
            </a:endParaRPr>
          </a:p>
          <a:p>
            <a:pPr lvl="2"/>
            <a:r>
              <a:rPr lang="da-DK" dirty="0"/>
              <a:t>Epsilon celler – </a:t>
            </a:r>
            <a:r>
              <a:rPr lang="da-DK" dirty="0" err="1"/>
              <a:t>ghrelin</a:t>
            </a:r>
            <a:r>
              <a:rPr lang="da-DK" dirty="0"/>
              <a:t> </a:t>
            </a:r>
            <a:endParaRPr lang="da-DK" dirty="0"/>
          </a:p>
          <a:p>
            <a:pPr lvl="2"/>
            <a:r>
              <a:rPr lang="da-DK" dirty="0"/>
              <a:t>Og mange flere… </a:t>
            </a:r>
            <a:endParaRPr lang="da-DK" dirty="0"/>
          </a:p>
          <a:p>
            <a:pPr lvl="1"/>
            <a:r>
              <a:rPr lang="da-DK" dirty="0" err="1">
                <a:solidFill>
                  <a:srgbClr val="FF0000"/>
                </a:solidFill>
              </a:rPr>
              <a:t>Exokrin</a:t>
            </a:r>
            <a:r>
              <a:rPr lang="da-DK" dirty="0">
                <a:solidFill>
                  <a:srgbClr val="FF0000"/>
                </a:solidFill>
              </a:rPr>
              <a:t> = fordøjelse </a:t>
            </a:r>
            <a:endParaRPr lang="da-DK" dirty="0">
              <a:solidFill>
                <a:srgbClr val="FF0000"/>
              </a:solidFill>
            </a:endParaRPr>
          </a:p>
          <a:p>
            <a:pPr lvl="2"/>
            <a:r>
              <a:rPr lang="da-DK" dirty="0"/>
              <a:t>Amylase, peptidase og </a:t>
            </a:r>
            <a:r>
              <a:rPr lang="da-DK" dirty="0" err="1"/>
              <a:t>lipase</a:t>
            </a:r>
            <a:r>
              <a:rPr lang="da-DK" dirty="0"/>
              <a:t>  = </a:t>
            </a:r>
            <a:r>
              <a:rPr lang="da-DK" dirty="0">
                <a:solidFill>
                  <a:srgbClr val="FF0000"/>
                </a:solidFill>
              </a:rPr>
              <a:t>fordøjelsesenzymer </a:t>
            </a:r>
            <a:br>
              <a:rPr lang="da-DK" dirty="0"/>
            </a:br>
            <a:r>
              <a:rPr lang="da-DK" dirty="0"/>
              <a:t> </a:t>
            </a:r>
            <a:endParaRPr lang="da-DK" dirty="0"/>
          </a:p>
          <a:p>
            <a:r>
              <a:rPr lang="da-DK" dirty="0"/>
              <a:t>Video: </a:t>
            </a:r>
            <a:r>
              <a:rPr lang="da-DK" dirty="0">
                <a:hlinkClick r:id="rId1"/>
              </a:rPr>
              <a:t>https://www.youtube.com/watch?v=NZ4zcrTzUjA</a:t>
            </a:r>
            <a:r>
              <a:rPr lang="da-DK" dirty="0"/>
              <a:t> </a:t>
            </a:r>
            <a:endParaRPr lang="da-DK" dirty="0"/>
          </a:p>
        </p:txBody>
      </p:sp>
      <p:pic>
        <p:nvPicPr>
          <p:cNvPr id="2054" name="Picture 6" descr="Banana for Scale by Andrew Hy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6219" y="1265300"/>
            <a:ext cx="4356539" cy="33462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Når alkoholen tager magten | Bornholms Folkebibliotek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57590" y="1047750"/>
            <a:ext cx="4169410" cy="491617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a-DK" dirty="0"/>
              <a:t>Alkoholisk leversygdom</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dirty="0"/>
              <a:t>Kan opstå ved ganske lille overforbrug </a:t>
            </a:r>
            <a:endParaRPr lang="da-DK" dirty="0"/>
          </a:p>
          <a:p>
            <a:pPr>
              <a:lnSpc>
                <a:spcPct val="150000"/>
              </a:lnSpc>
            </a:pPr>
            <a:r>
              <a:rPr lang="da-DK" dirty="0"/>
              <a:t>Nogle udvikler det ikke trods ganske stort alkoholforbrug</a:t>
            </a:r>
            <a:endParaRPr lang="da-DK" dirty="0"/>
          </a:p>
          <a:p>
            <a:pPr>
              <a:lnSpc>
                <a:spcPct val="150000"/>
              </a:lnSpc>
            </a:pPr>
            <a:r>
              <a:rPr lang="da-DK" b="1" dirty="0"/>
              <a:t>Sundhedsstyrelsen anbefaler: </a:t>
            </a:r>
            <a:endParaRPr lang="da-DK" b="1" dirty="0"/>
          </a:p>
          <a:p>
            <a:pPr lvl="1">
              <a:lnSpc>
                <a:spcPct val="150000"/>
              </a:lnSpc>
            </a:pPr>
            <a:r>
              <a:rPr lang="da-DK" strike="sngStrike" dirty="0"/>
              <a:t>Max 7 genstande om ugen for kvinder og max 14 genstande om ugen for mænd </a:t>
            </a:r>
            <a:endParaRPr lang="da-DK" strike="sngStrike" dirty="0"/>
          </a:p>
          <a:p>
            <a:pPr lvl="1">
              <a:lnSpc>
                <a:spcPct val="150000"/>
              </a:lnSpc>
            </a:pPr>
            <a:r>
              <a:rPr lang="da-DK" dirty="0"/>
              <a:t>NYE retningslinjer! </a:t>
            </a:r>
            <a:endParaRPr lang="da-DK" dirty="0"/>
          </a:p>
          <a:p>
            <a:pPr lvl="1">
              <a:lnSpc>
                <a:spcPct val="150000"/>
              </a:lnSpc>
            </a:pPr>
            <a:r>
              <a:rPr lang="da-DK" dirty="0">
                <a:solidFill>
                  <a:srgbClr val="FF0000"/>
                </a:solidFill>
              </a:rPr>
              <a:t>Max 10 genstande ugentligt uanset køn og max 4 genstande på samme dag </a:t>
            </a:r>
            <a:endParaRPr lang="da-DK" dirty="0">
              <a:solidFill>
                <a:srgbClr val="FF0000"/>
              </a:solidFill>
            </a:endParaRPr>
          </a:p>
          <a:p>
            <a:pPr>
              <a:lnSpc>
                <a:spcPct val="150000"/>
              </a:lnSpc>
            </a:pPr>
            <a:endParaRPr lang="da-DK"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Alkoholisk leversygdom </a:t>
            </a:r>
            <a:endParaRPr lang="da-DK" dirty="0"/>
          </a:p>
        </p:txBody>
      </p:sp>
      <p:sp>
        <p:nvSpPr>
          <p:cNvPr id="3" name="Pladsholder til indhold 2"/>
          <p:cNvSpPr>
            <a:spLocks noGrp="1"/>
          </p:cNvSpPr>
          <p:nvPr>
            <p:ph idx="1"/>
          </p:nvPr>
        </p:nvSpPr>
        <p:spPr>
          <a:xfrm>
            <a:off x="838200" y="1825625"/>
            <a:ext cx="5510048" cy="4667250"/>
          </a:xfrm>
        </p:spPr>
        <p:txBody>
          <a:bodyPr>
            <a:normAutofit fontScale="85000" lnSpcReduction="20000"/>
          </a:bodyPr>
          <a:lstStyle/>
          <a:p>
            <a:pPr>
              <a:lnSpc>
                <a:spcPct val="150000"/>
              </a:lnSpc>
            </a:pPr>
            <a:r>
              <a:rPr lang="da-DK" b="1" dirty="0">
                <a:solidFill>
                  <a:srgbClr val="FF0000"/>
                </a:solidFill>
              </a:rPr>
              <a:t>Alkoholisk fedtlever</a:t>
            </a:r>
            <a:r>
              <a:rPr lang="da-DK" dirty="0">
                <a:solidFill>
                  <a:srgbClr val="FF0000"/>
                </a:solidFill>
              </a:rPr>
              <a:t> (AFLD) </a:t>
            </a:r>
            <a:endParaRPr lang="da-DK" dirty="0">
              <a:solidFill>
                <a:srgbClr val="FF0000"/>
              </a:solidFill>
            </a:endParaRPr>
          </a:p>
          <a:p>
            <a:pPr lvl="1">
              <a:lnSpc>
                <a:spcPct val="150000"/>
              </a:lnSpc>
            </a:pPr>
            <a:r>
              <a:rPr lang="da-DK" dirty="0"/>
              <a:t>Op mod 150.000-200.000 danskere</a:t>
            </a:r>
            <a:endParaRPr lang="da-DK" dirty="0"/>
          </a:p>
          <a:p>
            <a:pPr lvl="1">
              <a:lnSpc>
                <a:spcPct val="150000"/>
              </a:lnSpc>
            </a:pPr>
            <a:r>
              <a:rPr lang="da-DK" dirty="0">
                <a:solidFill>
                  <a:srgbClr val="FF0000"/>
                </a:solidFill>
              </a:rPr>
              <a:t>Reversibel ved alkoholophør</a:t>
            </a:r>
            <a:endParaRPr lang="da-DK" dirty="0">
              <a:solidFill>
                <a:srgbClr val="FF0000"/>
              </a:solidFill>
            </a:endParaRPr>
          </a:p>
          <a:p>
            <a:pPr>
              <a:lnSpc>
                <a:spcPct val="150000"/>
              </a:lnSpc>
            </a:pPr>
            <a:r>
              <a:rPr lang="da-DK" b="1" dirty="0"/>
              <a:t>Alkoholisk </a:t>
            </a:r>
            <a:r>
              <a:rPr lang="da-DK" b="1" dirty="0" err="1"/>
              <a:t>steato</a:t>
            </a:r>
            <a:r>
              <a:rPr lang="da-DK" b="1" dirty="0"/>
              <a:t>-hepatitis</a:t>
            </a:r>
            <a:r>
              <a:rPr lang="da-DK" dirty="0"/>
              <a:t> (ASH)</a:t>
            </a:r>
            <a:endParaRPr lang="da-DK" dirty="0"/>
          </a:p>
          <a:p>
            <a:pPr lvl="1">
              <a:lnSpc>
                <a:spcPct val="150000"/>
              </a:lnSpc>
            </a:pPr>
            <a:r>
              <a:rPr lang="da-DK" dirty="0"/>
              <a:t>Sjælden tilstand </a:t>
            </a:r>
            <a:endParaRPr lang="da-DK" dirty="0"/>
          </a:p>
          <a:p>
            <a:pPr lvl="1">
              <a:lnSpc>
                <a:spcPct val="150000"/>
              </a:lnSpc>
            </a:pPr>
            <a:r>
              <a:rPr lang="da-DK" dirty="0"/>
              <a:t>Dødelighed på 25-30% indenfor 6 uger</a:t>
            </a:r>
            <a:endParaRPr lang="da-DK" dirty="0"/>
          </a:p>
          <a:p>
            <a:pPr lvl="1">
              <a:lnSpc>
                <a:spcPct val="150000"/>
              </a:lnSpc>
            </a:pPr>
            <a:r>
              <a:rPr lang="da-DK" dirty="0"/>
              <a:t>40% udvikler cirrose</a:t>
            </a:r>
            <a:endParaRPr lang="da-DK" dirty="0"/>
          </a:p>
          <a:p>
            <a:pPr>
              <a:lnSpc>
                <a:spcPct val="150000"/>
              </a:lnSpc>
            </a:pPr>
            <a:r>
              <a:rPr lang="da-DK" b="1" dirty="0">
                <a:solidFill>
                  <a:srgbClr val="FF0000"/>
                </a:solidFill>
              </a:rPr>
              <a:t>Alkoholisk cirrose</a:t>
            </a:r>
            <a:r>
              <a:rPr lang="da-DK" dirty="0">
                <a:solidFill>
                  <a:srgbClr val="FF0000"/>
                </a:solidFill>
              </a:rPr>
              <a:t> </a:t>
            </a:r>
            <a:endParaRPr lang="da-DK" dirty="0">
              <a:solidFill>
                <a:srgbClr val="FF0000"/>
              </a:solidFill>
            </a:endParaRPr>
          </a:p>
          <a:p>
            <a:pPr lvl="1">
              <a:lnSpc>
                <a:spcPct val="150000"/>
              </a:lnSpc>
            </a:pPr>
            <a:r>
              <a:rPr lang="da-DK" dirty="0">
                <a:solidFill>
                  <a:srgbClr val="FF0000"/>
                </a:solidFill>
              </a:rPr>
              <a:t>Mest almindelige årsag til cirrose</a:t>
            </a:r>
            <a:endParaRPr lang="da-DK" dirty="0">
              <a:solidFill>
                <a:srgbClr val="FF0000"/>
              </a:solidFill>
            </a:endParaRPr>
          </a:p>
          <a:p>
            <a:pPr lvl="1">
              <a:lnSpc>
                <a:spcPct val="150000"/>
              </a:lnSpc>
            </a:pPr>
            <a:r>
              <a:rPr lang="da-DK" dirty="0"/>
              <a:t>1500 tilfælde årligt </a:t>
            </a:r>
            <a:endParaRPr lang="da-DK" dirty="0"/>
          </a:p>
          <a:p>
            <a:pPr lvl="1">
              <a:lnSpc>
                <a:spcPct val="150000"/>
              </a:lnSpc>
            </a:pPr>
            <a:r>
              <a:rPr lang="da-DK" dirty="0"/>
              <a:t>Video: </a:t>
            </a:r>
            <a:r>
              <a:rPr lang="da-DK" dirty="0">
                <a:hlinkClick r:id="rId1"/>
              </a:rPr>
              <a:t>https://www.youtube.com/watch?v=QCiS97wgF-U</a:t>
            </a:r>
            <a:r>
              <a:rPr lang="da-DK" dirty="0"/>
              <a:t> </a:t>
            </a:r>
            <a:endParaRPr lang="da-DK" dirty="0"/>
          </a:p>
          <a:p>
            <a:endParaRPr lang="da-DK" dirty="0"/>
          </a:p>
        </p:txBody>
      </p:sp>
      <p:pic>
        <p:nvPicPr>
          <p:cNvPr id="17410" name="Picture 2" descr="Hvorfor skader alkohol leveren? - SD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9683" y="1690688"/>
            <a:ext cx="5751090" cy="40622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7786" y="365125"/>
            <a:ext cx="10936014" cy="1325563"/>
          </a:xfrm>
        </p:spPr>
        <p:txBody>
          <a:bodyPr/>
          <a:lstStyle/>
          <a:p>
            <a:r>
              <a:rPr lang="da-DK" dirty="0"/>
              <a:t>Hepatitis </a:t>
            </a:r>
            <a:endParaRPr lang="da-DK" dirty="0"/>
          </a:p>
        </p:txBody>
      </p:sp>
      <p:sp>
        <p:nvSpPr>
          <p:cNvPr id="3" name="Pladsholder til indhold 2"/>
          <p:cNvSpPr>
            <a:spLocks noGrp="1"/>
          </p:cNvSpPr>
          <p:nvPr>
            <p:ph idx="1"/>
          </p:nvPr>
        </p:nvSpPr>
        <p:spPr>
          <a:xfrm>
            <a:off x="417786" y="1815115"/>
            <a:ext cx="7832834" cy="4677760"/>
          </a:xfrm>
        </p:spPr>
        <p:txBody>
          <a:bodyPr>
            <a:normAutofit fontScale="92500" lnSpcReduction="10000"/>
          </a:bodyPr>
          <a:lstStyle/>
          <a:p>
            <a:pPr>
              <a:lnSpc>
                <a:spcPct val="120000"/>
              </a:lnSpc>
            </a:pPr>
            <a:r>
              <a:rPr lang="da-DK" sz="1900" dirty="0">
                <a:solidFill>
                  <a:srgbClr val="FF0000"/>
                </a:solidFill>
              </a:rPr>
              <a:t>Leverbetændelse = skade på </a:t>
            </a:r>
            <a:r>
              <a:rPr lang="da-DK" sz="1900" dirty="0" err="1">
                <a:solidFill>
                  <a:srgbClr val="FF0000"/>
                </a:solidFill>
              </a:rPr>
              <a:t>hepatocytter</a:t>
            </a:r>
            <a:r>
              <a:rPr lang="da-DK" sz="1900" dirty="0">
                <a:solidFill>
                  <a:srgbClr val="FF0000"/>
                </a:solidFill>
              </a:rPr>
              <a:t> </a:t>
            </a:r>
            <a:endParaRPr lang="da-DK" sz="1900" dirty="0">
              <a:solidFill>
                <a:srgbClr val="FF0000"/>
              </a:solidFill>
            </a:endParaRPr>
          </a:p>
          <a:p>
            <a:pPr lvl="1">
              <a:lnSpc>
                <a:spcPct val="120000"/>
              </a:lnSpc>
            </a:pPr>
            <a:r>
              <a:rPr lang="da-DK" sz="1500" dirty="0"/>
              <a:t>Inflammation </a:t>
            </a:r>
            <a:endParaRPr lang="da-DK" sz="1500" dirty="0"/>
          </a:p>
          <a:p>
            <a:pPr>
              <a:lnSpc>
                <a:spcPct val="120000"/>
              </a:lnSpc>
            </a:pPr>
            <a:r>
              <a:rPr lang="da-DK" sz="1900" b="1" dirty="0"/>
              <a:t>Symptomer</a:t>
            </a:r>
            <a:endParaRPr lang="da-DK" sz="1900" b="1" dirty="0"/>
          </a:p>
          <a:p>
            <a:pPr lvl="1">
              <a:lnSpc>
                <a:spcPct val="120000"/>
              </a:lnSpc>
            </a:pPr>
            <a:r>
              <a:rPr lang="da-DK" sz="1900" b="1" dirty="0"/>
              <a:t>Akut hepatitis </a:t>
            </a:r>
            <a:endParaRPr lang="da-DK" sz="1900" b="1" dirty="0"/>
          </a:p>
          <a:p>
            <a:pPr lvl="2">
              <a:lnSpc>
                <a:spcPct val="120000"/>
              </a:lnSpc>
            </a:pPr>
            <a:r>
              <a:rPr lang="da-DK" sz="1900" dirty="0"/>
              <a:t>Kvalme, opkast </a:t>
            </a:r>
            <a:endParaRPr lang="da-DK" sz="1900" dirty="0"/>
          </a:p>
          <a:p>
            <a:pPr lvl="2">
              <a:lnSpc>
                <a:spcPct val="120000"/>
              </a:lnSpc>
            </a:pPr>
            <a:r>
              <a:rPr lang="da-DK" sz="1900" dirty="0"/>
              <a:t>Feber</a:t>
            </a:r>
            <a:endParaRPr lang="da-DK" sz="1900" dirty="0"/>
          </a:p>
          <a:p>
            <a:pPr lvl="2">
              <a:lnSpc>
                <a:spcPct val="120000"/>
              </a:lnSpc>
            </a:pPr>
            <a:r>
              <a:rPr lang="da-DK" sz="1900" dirty="0"/>
              <a:t>Ledsmerter</a:t>
            </a:r>
            <a:endParaRPr lang="da-DK" sz="1900" dirty="0"/>
          </a:p>
          <a:p>
            <a:pPr lvl="2">
              <a:lnSpc>
                <a:spcPct val="120000"/>
              </a:lnSpc>
            </a:pPr>
            <a:r>
              <a:rPr lang="da-DK" sz="1900" dirty="0"/>
              <a:t>Hovedpine</a:t>
            </a:r>
            <a:endParaRPr lang="da-DK" sz="1900" dirty="0"/>
          </a:p>
          <a:p>
            <a:pPr lvl="2">
              <a:lnSpc>
                <a:spcPct val="120000"/>
              </a:lnSpc>
            </a:pPr>
            <a:r>
              <a:rPr lang="da-DK" sz="1900" dirty="0"/>
              <a:t>Senere kommer </a:t>
            </a:r>
            <a:r>
              <a:rPr lang="da-DK" sz="1900" dirty="0" err="1"/>
              <a:t>icterus</a:t>
            </a:r>
            <a:r>
              <a:rPr lang="da-DK" sz="1900" dirty="0"/>
              <a:t> med mørkfarvet urin og kitfarvet fæces</a:t>
            </a:r>
            <a:endParaRPr lang="da-DK" sz="1900" dirty="0"/>
          </a:p>
          <a:p>
            <a:pPr lvl="1">
              <a:lnSpc>
                <a:spcPct val="120000"/>
              </a:lnSpc>
            </a:pPr>
            <a:r>
              <a:rPr lang="da-DK" sz="1900" b="1" dirty="0"/>
              <a:t>Kronisk hepatitis </a:t>
            </a:r>
            <a:endParaRPr lang="da-DK" sz="1900" b="1" dirty="0"/>
          </a:p>
          <a:p>
            <a:pPr lvl="2">
              <a:lnSpc>
                <a:spcPct val="120000"/>
              </a:lnSpc>
            </a:pPr>
            <a:r>
              <a:rPr lang="da-DK" sz="1900" dirty="0"/>
              <a:t>Symptomfattigt </a:t>
            </a:r>
            <a:endParaRPr lang="da-DK" sz="1900" dirty="0"/>
          </a:p>
          <a:p>
            <a:pPr lvl="2">
              <a:lnSpc>
                <a:spcPct val="120000"/>
              </a:lnSpc>
            </a:pPr>
            <a:r>
              <a:rPr lang="da-DK" sz="1900" dirty="0"/>
              <a:t>Mange beskriver træthed</a:t>
            </a:r>
            <a:endParaRPr lang="da-DK" sz="1900" dirty="0"/>
          </a:p>
          <a:p>
            <a:pPr marL="0" indent="0">
              <a:buNone/>
            </a:pPr>
            <a:endParaRPr lang="da-DK" dirty="0"/>
          </a:p>
        </p:txBody>
      </p:sp>
      <p:pic>
        <p:nvPicPr>
          <p:cNvPr id="18434" name="Picture 2" descr="Hepatitis: Signs, Symptoms, and Complication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2054" y="365125"/>
            <a:ext cx="10281746" cy="1325563"/>
          </a:xfrm>
        </p:spPr>
        <p:txBody>
          <a:bodyPr/>
          <a:lstStyle/>
          <a:p>
            <a:r>
              <a:rPr lang="da-DK" dirty="0"/>
              <a:t>Hepatitis</a:t>
            </a:r>
            <a:endParaRPr lang="da-DK" dirty="0"/>
          </a:p>
        </p:txBody>
      </p:sp>
      <p:sp>
        <p:nvSpPr>
          <p:cNvPr id="3" name="Pladsholder til indhold 2"/>
          <p:cNvSpPr>
            <a:spLocks noGrp="1"/>
          </p:cNvSpPr>
          <p:nvPr>
            <p:ph idx="1"/>
          </p:nvPr>
        </p:nvSpPr>
        <p:spPr>
          <a:xfrm>
            <a:off x="1072054" y="1825624"/>
            <a:ext cx="10281745" cy="4667250"/>
          </a:xfrm>
        </p:spPr>
        <p:txBody>
          <a:bodyPr>
            <a:normAutofit/>
          </a:bodyPr>
          <a:lstStyle/>
          <a:p>
            <a:pPr>
              <a:lnSpc>
                <a:spcPct val="120000"/>
              </a:lnSpc>
            </a:pPr>
            <a:r>
              <a:rPr lang="da-DK" sz="2000" b="1" dirty="0"/>
              <a:t>Årsager</a:t>
            </a:r>
            <a:endParaRPr lang="da-DK" sz="2000" b="1" dirty="0"/>
          </a:p>
          <a:p>
            <a:pPr lvl="1">
              <a:lnSpc>
                <a:spcPct val="120000"/>
              </a:lnSpc>
            </a:pPr>
            <a:r>
              <a:rPr lang="da-DK" sz="2000" dirty="0"/>
              <a:t>Virus </a:t>
            </a:r>
            <a:endParaRPr lang="da-DK" sz="2000" dirty="0"/>
          </a:p>
          <a:p>
            <a:pPr lvl="1">
              <a:lnSpc>
                <a:spcPct val="120000"/>
              </a:lnSpc>
            </a:pPr>
            <a:r>
              <a:rPr lang="da-DK" sz="2000" dirty="0"/>
              <a:t>Alkohol </a:t>
            </a:r>
            <a:endParaRPr lang="da-DK" sz="2000" dirty="0"/>
          </a:p>
          <a:p>
            <a:pPr lvl="1">
              <a:lnSpc>
                <a:spcPct val="120000"/>
              </a:lnSpc>
            </a:pPr>
            <a:r>
              <a:rPr lang="da-DK" sz="2000" dirty="0"/>
              <a:t>Toksisk</a:t>
            </a:r>
            <a:endParaRPr lang="da-DK" sz="2000" dirty="0"/>
          </a:p>
          <a:p>
            <a:pPr lvl="1">
              <a:lnSpc>
                <a:spcPct val="120000"/>
              </a:lnSpc>
            </a:pPr>
            <a:r>
              <a:rPr lang="da-DK" sz="2000" dirty="0"/>
              <a:t>Fedtlever</a:t>
            </a:r>
            <a:endParaRPr lang="da-DK" sz="2000" dirty="0"/>
          </a:p>
          <a:p>
            <a:pPr lvl="1">
              <a:lnSpc>
                <a:spcPct val="120000"/>
              </a:lnSpc>
            </a:pPr>
            <a:r>
              <a:rPr lang="da-DK" sz="2000" dirty="0"/>
              <a:t>Autoimmun </a:t>
            </a:r>
            <a:endParaRPr lang="da-DK" sz="2000" b="1" dirty="0"/>
          </a:p>
          <a:p>
            <a:pPr>
              <a:lnSpc>
                <a:spcPct val="150000"/>
              </a:lnSpc>
            </a:pPr>
            <a:r>
              <a:rPr lang="da-DK" sz="2000" b="1" dirty="0"/>
              <a:t>Diagnose</a:t>
            </a:r>
            <a:endParaRPr lang="da-DK" sz="2000" b="1" dirty="0"/>
          </a:p>
          <a:p>
            <a:pPr lvl="1">
              <a:lnSpc>
                <a:spcPct val="150000"/>
              </a:lnSpc>
            </a:pPr>
            <a:r>
              <a:rPr lang="da-DK" sz="2000" dirty="0"/>
              <a:t>BP </a:t>
            </a:r>
            <a:endParaRPr lang="da-DK" sz="2000" dirty="0"/>
          </a:p>
          <a:p>
            <a:pPr lvl="2">
              <a:lnSpc>
                <a:spcPct val="150000"/>
              </a:lnSpc>
            </a:pPr>
            <a:r>
              <a:rPr lang="da-DK" sz="1600" dirty="0"/>
              <a:t>Viser leverskade </a:t>
            </a:r>
            <a:endParaRPr lang="da-DK" sz="1600" dirty="0"/>
          </a:p>
          <a:p>
            <a:pPr lvl="2">
              <a:lnSpc>
                <a:spcPct val="150000"/>
              </a:lnSpc>
            </a:pPr>
            <a:r>
              <a:rPr lang="da-DK" sz="1600" dirty="0"/>
              <a:t>Evt. forhøjede antistoffer mod de forskellige vira</a:t>
            </a:r>
            <a:endParaRPr lang="da-DK" sz="1600" dirty="0"/>
          </a:p>
          <a:p>
            <a:pPr>
              <a:lnSpc>
                <a:spcPct val="120000"/>
              </a:lnSpc>
            </a:pPr>
            <a:endParaRPr lang="da-DK" sz="1200" dirty="0"/>
          </a:p>
        </p:txBody>
      </p:sp>
      <p:pic>
        <p:nvPicPr>
          <p:cNvPr id="19462" name="Picture 6" descr="Small Bottle and syringes with hepatitis virus in human livers with slogan  and the days with name letters of event campaign. All in paper cut style  and vector design. 8302003 Vector Ar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534510"/>
            <a:ext cx="5362458" cy="37889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Hepatitis</a:t>
            </a:r>
            <a:endParaRPr lang="da-DK" dirty="0"/>
          </a:p>
        </p:txBody>
      </p:sp>
      <p:sp>
        <p:nvSpPr>
          <p:cNvPr id="3" name="Pladsholder til indhold 2"/>
          <p:cNvSpPr>
            <a:spLocks noGrp="1"/>
          </p:cNvSpPr>
          <p:nvPr>
            <p:ph idx="1"/>
          </p:nvPr>
        </p:nvSpPr>
        <p:spPr/>
        <p:txBody>
          <a:bodyPr>
            <a:normAutofit fontScale="62500" lnSpcReduction="20000"/>
          </a:bodyPr>
          <a:lstStyle/>
          <a:p>
            <a:pPr marL="0" indent="0">
              <a:lnSpc>
                <a:spcPct val="90000"/>
              </a:lnSpc>
              <a:buNone/>
            </a:pPr>
            <a:r>
              <a:rPr lang="da-DK" sz="2600" dirty="0"/>
              <a:t>Viral hepatitis – A, B, C er hyppigste </a:t>
            </a:r>
            <a:br>
              <a:rPr lang="da-DK" sz="2600" dirty="0"/>
            </a:br>
            <a:endParaRPr lang="da-DK" sz="2600" dirty="0"/>
          </a:p>
          <a:p>
            <a:pPr>
              <a:lnSpc>
                <a:spcPct val="90000"/>
              </a:lnSpc>
            </a:pPr>
            <a:r>
              <a:rPr lang="da-DK" sz="2600" dirty="0"/>
              <a:t>Hepatitis A </a:t>
            </a:r>
            <a:endParaRPr lang="da-DK" sz="2600" dirty="0"/>
          </a:p>
          <a:p>
            <a:pPr lvl="1"/>
            <a:r>
              <a:rPr lang="da-DK" sz="2200" dirty="0"/>
              <a:t>Smitte via afføringsforurenet vand/føde</a:t>
            </a:r>
            <a:endParaRPr lang="da-DK" sz="2200" dirty="0"/>
          </a:p>
          <a:p>
            <a:pPr lvl="1"/>
            <a:r>
              <a:rPr lang="da-DK" sz="2200" dirty="0"/>
              <a:t>Ikke kronisk tilstand (A = akut </a:t>
            </a:r>
            <a:r>
              <a:rPr lang="da-DK" sz="2200" dirty="0" err="1"/>
              <a:t>hepatit</a:t>
            </a:r>
            <a:r>
              <a:rPr lang="da-DK" sz="2200" dirty="0"/>
              <a:t>)</a:t>
            </a:r>
            <a:endParaRPr lang="da-DK" sz="2200" dirty="0"/>
          </a:p>
          <a:p>
            <a:pPr lvl="1"/>
            <a:r>
              <a:rPr lang="da-DK" sz="2200" dirty="0">
                <a:solidFill>
                  <a:srgbClr val="FF0000"/>
                </a:solidFill>
              </a:rPr>
              <a:t>Der findes vaccine </a:t>
            </a:r>
            <a:br>
              <a:rPr lang="da-DK" sz="2200" dirty="0"/>
            </a:br>
            <a:endParaRPr lang="da-DK" sz="2200" dirty="0"/>
          </a:p>
          <a:p>
            <a:pPr>
              <a:lnSpc>
                <a:spcPct val="90000"/>
              </a:lnSpc>
            </a:pPr>
            <a:r>
              <a:rPr lang="da-DK" sz="2600" dirty="0"/>
              <a:t>Hepatitis B </a:t>
            </a:r>
            <a:endParaRPr lang="da-DK" sz="2600" dirty="0"/>
          </a:p>
          <a:p>
            <a:pPr lvl="1"/>
            <a:r>
              <a:rPr lang="da-DK" sz="2200" dirty="0"/>
              <a:t>Smitte via blod eller seksuelt </a:t>
            </a:r>
            <a:endParaRPr lang="da-DK" sz="2200" dirty="0"/>
          </a:p>
          <a:p>
            <a:pPr lvl="1"/>
            <a:r>
              <a:rPr lang="da-DK" sz="2200" dirty="0"/>
              <a:t>Kan blive kronisk</a:t>
            </a:r>
            <a:endParaRPr lang="da-DK" sz="2200" dirty="0"/>
          </a:p>
          <a:p>
            <a:pPr lvl="1"/>
            <a:r>
              <a:rPr lang="da-DK" sz="2200" dirty="0">
                <a:solidFill>
                  <a:srgbClr val="FF0000"/>
                </a:solidFill>
              </a:rPr>
              <a:t>Der findes vaccine </a:t>
            </a:r>
            <a:br>
              <a:rPr lang="da-DK" sz="2200" dirty="0"/>
            </a:br>
            <a:endParaRPr lang="da-DK" sz="2200" dirty="0"/>
          </a:p>
          <a:p>
            <a:pPr>
              <a:lnSpc>
                <a:spcPct val="90000"/>
              </a:lnSpc>
            </a:pPr>
            <a:r>
              <a:rPr lang="da-DK" sz="2600" dirty="0"/>
              <a:t>Hepatitis C </a:t>
            </a:r>
            <a:endParaRPr lang="da-DK" sz="2600" dirty="0"/>
          </a:p>
          <a:p>
            <a:pPr lvl="1"/>
            <a:r>
              <a:rPr lang="da-DK" sz="2200" dirty="0"/>
              <a:t>Smitte via blod </a:t>
            </a:r>
            <a:endParaRPr lang="da-DK" sz="2200" dirty="0"/>
          </a:p>
          <a:p>
            <a:pPr lvl="1"/>
            <a:r>
              <a:rPr lang="da-DK" sz="2200" dirty="0">
                <a:solidFill>
                  <a:srgbClr val="FF0000"/>
                </a:solidFill>
              </a:rPr>
              <a:t>Der findes </a:t>
            </a:r>
            <a:r>
              <a:rPr lang="da-DK" sz="2200" u="sng" dirty="0">
                <a:solidFill>
                  <a:srgbClr val="FF0000"/>
                </a:solidFill>
              </a:rPr>
              <a:t>ikke</a:t>
            </a:r>
            <a:r>
              <a:rPr lang="da-DK" sz="2200" dirty="0">
                <a:solidFill>
                  <a:srgbClr val="FF0000"/>
                </a:solidFill>
              </a:rPr>
              <a:t> vaccine</a:t>
            </a:r>
            <a:endParaRPr lang="da-DK" sz="2200" dirty="0">
              <a:solidFill>
                <a:srgbClr val="FF0000"/>
              </a:solidFill>
            </a:endParaRPr>
          </a:p>
          <a:p>
            <a:pPr lvl="1"/>
            <a:r>
              <a:rPr lang="da-DK" sz="2200" dirty="0"/>
              <a:t>Kan dog behandles med anti-virale midler </a:t>
            </a:r>
            <a:endParaRPr lang="da-DK" sz="2200" dirty="0"/>
          </a:p>
          <a:p>
            <a:endParaRPr lang="da-DK" dirty="0"/>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93782" y="1253331"/>
            <a:ext cx="5635460"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366344" y="365125"/>
            <a:ext cx="9987456" cy="1325563"/>
          </a:xfrm>
        </p:spPr>
        <p:txBody>
          <a:bodyPr/>
          <a:lstStyle/>
          <a:p>
            <a:r>
              <a:rPr lang="da-DK" dirty="0"/>
              <a:t>Hepatitis</a:t>
            </a:r>
            <a:endParaRPr lang="da-DK" dirty="0"/>
          </a:p>
        </p:txBody>
      </p:sp>
      <p:sp>
        <p:nvSpPr>
          <p:cNvPr id="3" name="Pladsholder til indhold 2"/>
          <p:cNvSpPr>
            <a:spLocks noGrp="1"/>
          </p:cNvSpPr>
          <p:nvPr>
            <p:ph idx="1"/>
          </p:nvPr>
        </p:nvSpPr>
        <p:spPr>
          <a:xfrm>
            <a:off x="1366344" y="1825625"/>
            <a:ext cx="9987455" cy="4351338"/>
          </a:xfrm>
        </p:spPr>
        <p:txBody>
          <a:bodyPr>
            <a:normAutofit fontScale="70000" lnSpcReduction="20000"/>
          </a:bodyPr>
          <a:lstStyle/>
          <a:p>
            <a:pPr>
              <a:lnSpc>
                <a:spcPct val="90000"/>
              </a:lnSpc>
            </a:pPr>
            <a:r>
              <a:rPr lang="da-DK" sz="2600" dirty="0"/>
              <a:t>Alkoholisk hepatitis </a:t>
            </a:r>
            <a:endParaRPr lang="da-DK" sz="2600" dirty="0"/>
          </a:p>
          <a:p>
            <a:pPr lvl="1"/>
            <a:r>
              <a:rPr lang="da-DK" sz="2200" dirty="0"/>
              <a:t>Navnet giver sig selv</a:t>
            </a:r>
            <a:br>
              <a:rPr lang="da-DK" sz="2200" dirty="0"/>
            </a:br>
            <a:endParaRPr lang="da-DK" sz="2200" dirty="0"/>
          </a:p>
          <a:p>
            <a:pPr>
              <a:lnSpc>
                <a:spcPct val="90000"/>
              </a:lnSpc>
            </a:pPr>
            <a:r>
              <a:rPr lang="da-DK" sz="2600" dirty="0"/>
              <a:t>Toksisk hepatitis </a:t>
            </a:r>
            <a:endParaRPr lang="da-DK" sz="2600" dirty="0"/>
          </a:p>
          <a:p>
            <a:pPr lvl="1">
              <a:lnSpc>
                <a:spcPct val="90000"/>
              </a:lnSpc>
            </a:pPr>
            <a:r>
              <a:rPr lang="da-DK" sz="2400" dirty="0"/>
              <a:t>Indtag af </a:t>
            </a:r>
            <a:r>
              <a:rPr lang="da-DK" sz="2400" dirty="0" err="1"/>
              <a:t>exogene</a:t>
            </a:r>
            <a:r>
              <a:rPr lang="da-DK" sz="2400" dirty="0"/>
              <a:t> stoffer i toksisk dosis</a:t>
            </a:r>
            <a:endParaRPr lang="da-DK" sz="2400" dirty="0"/>
          </a:p>
          <a:p>
            <a:pPr lvl="2"/>
            <a:r>
              <a:rPr lang="da-DK" sz="2000" dirty="0"/>
              <a:t>Medicin overdosering </a:t>
            </a:r>
            <a:endParaRPr lang="da-DK" sz="2000" dirty="0"/>
          </a:p>
          <a:p>
            <a:pPr lvl="2"/>
            <a:r>
              <a:rPr lang="da-DK" sz="2000" dirty="0" err="1"/>
              <a:t>Suicidalforsøg</a:t>
            </a:r>
            <a:endParaRPr lang="da-DK" sz="2000" dirty="0"/>
          </a:p>
          <a:p>
            <a:pPr lvl="2"/>
            <a:r>
              <a:rPr lang="da-DK" sz="2000" dirty="0"/>
              <a:t>Selvskade </a:t>
            </a:r>
            <a:br>
              <a:rPr lang="da-DK" sz="2000" dirty="0"/>
            </a:br>
            <a:r>
              <a:rPr lang="da-DK" sz="2000" dirty="0"/>
              <a:t> </a:t>
            </a:r>
            <a:endParaRPr lang="da-DK" sz="2000" dirty="0"/>
          </a:p>
          <a:p>
            <a:pPr>
              <a:lnSpc>
                <a:spcPct val="90000"/>
              </a:lnSpc>
            </a:pPr>
            <a:r>
              <a:rPr lang="da-DK" sz="2600" dirty="0"/>
              <a:t>Fedtlever (</a:t>
            </a:r>
            <a:r>
              <a:rPr lang="da-DK" sz="2600" dirty="0" err="1"/>
              <a:t>steatohepatitis</a:t>
            </a:r>
            <a:r>
              <a:rPr lang="da-DK" sz="2600" dirty="0"/>
              <a:t>)</a:t>
            </a:r>
            <a:endParaRPr lang="da-DK" sz="2600" dirty="0"/>
          </a:p>
          <a:p>
            <a:pPr lvl="1"/>
            <a:r>
              <a:rPr lang="da-DK" sz="2200" dirty="0"/>
              <a:t>Hyppigste årsag til leverskade i Danmark </a:t>
            </a:r>
            <a:endParaRPr lang="da-DK" sz="2200" dirty="0"/>
          </a:p>
          <a:p>
            <a:pPr lvl="1"/>
            <a:r>
              <a:rPr lang="da-DK" sz="2200" dirty="0"/>
              <a:t>Fedtaflejring i levervævet </a:t>
            </a:r>
            <a:br>
              <a:rPr lang="da-DK" sz="2200" dirty="0"/>
            </a:br>
            <a:endParaRPr lang="da-DK" sz="2200" dirty="0"/>
          </a:p>
          <a:p>
            <a:pPr>
              <a:lnSpc>
                <a:spcPct val="90000"/>
              </a:lnSpc>
            </a:pPr>
            <a:r>
              <a:rPr lang="da-DK" sz="2600" dirty="0"/>
              <a:t>Autoimmun hepatitis </a:t>
            </a:r>
            <a:endParaRPr lang="da-DK" sz="2600" dirty="0"/>
          </a:p>
          <a:p>
            <a:pPr lvl="1"/>
            <a:r>
              <a:rPr lang="da-DK" sz="2200" dirty="0"/>
              <a:t>Sjældent </a:t>
            </a:r>
            <a:endParaRPr lang="da-DK" sz="2200" dirty="0"/>
          </a:p>
          <a:p>
            <a:pPr lvl="1"/>
            <a:r>
              <a:rPr lang="da-DK" sz="2200" dirty="0"/>
              <a:t>Uhelbredeligt </a:t>
            </a:r>
            <a:r>
              <a:rPr lang="da-DK" sz="2200" dirty="0">
                <a:sym typeface="Wingdings" panose="05000000000000000000" pitchFamily="2" charset="2"/>
              </a:rPr>
              <a:t> transplantation </a:t>
            </a:r>
            <a:endParaRPr lang="da-DK" sz="2200" dirty="0"/>
          </a:p>
          <a:p>
            <a:endParaRPr lang="da-DK" dirty="0"/>
          </a:p>
        </p:txBody>
      </p:sp>
      <p:pic>
        <p:nvPicPr>
          <p:cNvPr id="22530" name="Picture 2" descr="En million danskere har fedtlever - SD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75399" y="2920591"/>
            <a:ext cx="3870062" cy="325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Icterus</a:t>
            </a:r>
            <a:endParaRPr lang="da-DK" dirty="0"/>
          </a:p>
        </p:txBody>
      </p:sp>
      <p:sp>
        <p:nvSpPr>
          <p:cNvPr id="3" name="Pladsholder til indhold 2"/>
          <p:cNvSpPr>
            <a:spLocks noGrp="1"/>
          </p:cNvSpPr>
          <p:nvPr>
            <p:ph idx="1"/>
          </p:nvPr>
        </p:nvSpPr>
        <p:spPr>
          <a:xfrm>
            <a:off x="838200" y="1825624"/>
            <a:ext cx="7443952" cy="4795893"/>
          </a:xfrm>
        </p:spPr>
        <p:txBody>
          <a:bodyPr>
            <a:normAutofit fontScale="62500" lnSpcReduction="20000"/>
          </a:bodyPr>
          <a:lstStyle/>
          <a:p>
            <a:pPr>
              <a:lnSpc>
                <a:spcPct val="150000"/>
              </a:lnSpc>
            </a:pPr>
            <a:r>
              <a:rPr lang="da-DK" sz="3300" dirty="0" err="1"/>
              <a:t>Icterus</a:t>
            </a:r>
            <a:r>
              <a:rPr lang="da-DK" sz="3300" dirty="0"/>
              <a:t> = gulsot</a:t>
            </a:r>
            <a:endParaRPr lang="da-DK" sz="3300" dirty="0"/>
          </a:p>
          <a:p>
            <a:pPr>
              <a:lnSpc>
                <a:spcPct val="150000"/>
              </a:lnSpc>
            </a:pPr>
            <a:r>
              <a:rPr lang="da-DK" sz="3300" dirty="0">
                <a:solidFill>
                  <a:srgbClr val="FF0000"/>
                </a:solidFill>
              </a:rPr>
              <a:t>Gulfarvning af huden </a:t>
            </a:r>
            <a:endParaRPr lang="da-DK" sz="3300" dirty="0">
              <a:solidFill>
                <a:srgbClr val="FF0000"/>
              </a:solidFill>
            </a:endParaRPr>
          </a:p>
          <a:p>
            <a:pPr>
              <a:lnSpc>
                <a:spcPct val="150000"/>
              </a:lnSpc>
            </a:pPr>
            <a:r>
              <a:rPr lang="da-DK" sz="3300" dirty="0">
                <a:solidFill>
                  <a:srgbClr val="FF0000"/>
                </a:solidFill>
              </a:rPr>
              <a:t>Kan ses ved mange lever, pancreas –og galdevejssygdomme</a:t>
            </a:r>
            <a:endParaRPr lang="da-DK" sz="3300" dirty="0">
              <a:solidFill>
                <a:srgbClr val="FF0000"/>
              </a:solidFill>
            </a:endParaRPr>
          </a:p>
          <a:p>
            <a:pPr>
              <a:lnSpc>
                <a:spcPct val="150000"/>
              </a:lnSpc>
            </a:pPr>
            <a:r>
              <a:rPr lang="da-DK" sz="3300" dirty="0">
                <a:solidFill>
                  <a:srgbClr val="FF0000"/>
                </a:solidFill>
              </a:rPr>
              <a:t>Skyldes ophobet bilirubin </a:t>
            </a:r>
            <a:endParaRPr lang="da-DK" sz="3300" dirty="0">
              <a:solidFill>
                <a:srgbClr val="FF0000"/>
              </a:solidFill>
            </a:endParaRPr>
          </a:p>
          <a:p>
            <a:pPr>
              <a:lnSpc>
                <a:spcPct val="150000"/>
              </a:lnSpc>
            </a:pPr>
            <a:r>
              <a:rPr lang="da-DK" sz="3300" dirty="0"/>
              <a:t>Normalt nedbrydes hæmoglobin til bilirubin </a:t>
            </a:r>
            <a:r>
              <a:rPr lang="da-DK" sz="3300" dirty="0">
                <a:sym typeface="Wingdings" panose="05000000000000000000" pitchFamily="2" charset="2"/>
              </a:rPr>
              <a:t> </a:t>
            </a:r>
            <a:r>
              <a:rPr lang="da-DK" sz="3300" dirty="0"/>
              <a:t>konjugeres i leveren </a:t>
            </a:r>
            <a:r>
              <a:rPr lang="da-DK" sz="3300" dirty="0">
                <a:sym typeface="Wingdings" panose="05000000000000000000" pitchFamily="2" charset="2"/>
              </a:rPr>
              <a:t> </a:t>
            </a:r>
            <a:r>
              <a:rPr lang="da-DK" sz="3300" dirty="0"/>
              <a:t>transporteres til galde </a:t>
            </a:r>
            <a:r>
              <a:rPr lang="da-DK" sz="3300" dirty="0">
                <a:sym typeface="Wingdings" panose="05000000000000000000" pitchFamily="2" charset="2"/>
              </a:rPr>
              <a:t></a:t>
            </a:r>
            <a:r>
              <a:rPr lang="da-DK" sz="3300" dirty="0"/>
              <a:t> tarm </a:t>
            </a:r>
            <a:endParaRPr lang="da-DK" sz="3300" dirty="0"/>
          </a:p>
          <a:p>
            <a:pPr>
              <a:lnSpc>
                <a:spcPct val="150000"/>
              </a:lnSpc>
            </a:pPr>
            <a:r>
              <a:rPr lang="da-DK" sz="3300" dirty="0"/>
              <a:t>Hvis det konjugerede bilirubin ikke udskilles i galde ophobes det i plasma </a:t>
            </a:r>
            <a:r>
              <a:rPr lang="da-DK" sz="3300" dirty="0">
                <a:sym typeface="Wingdings" panose="05000000000000000000" pitchFamily="2" charset="2"/>
              </a:rPr>
              <a:t> kitfarvet </a:t>
            </a:r>
            <a:r>
              <a:rPr lang="da-DK" sz="3300" dirty="0"/>
              <a:t>afføring og mørk urin + </a:t>
            </a:r>
            <a:r>
              <a:rPr lang="da-DK" sz="3300" dirty="0" err="1"/>
              <a:t>icterus</a:t>
            </a:r>
            <a:r>
              <a:rPr lang="da-DK" sz="3300" dirty="0"/>
              <a:t> </a:t>
            </a:r>
            <a:br>
              <a:rPr lang="da-DK" sz="3300" dirty="0"/>
            </a:br>
            <a:endParaRPr lang="da-DK" sz="3300" dirty="0"/>
          </a:p>
        </p:txBody>
      </p:sp>
      <p:pic>
        <p:nvPicPr>
          <p:cNvPr id="4" name="Billede 3"/>
          <p:cNvPicPr>
            <a:picLocks noChangeAspect="1"/>
          </p:cNvPicPr>
          <p:nvPr/>
        </p:nvPicPr>
        <p:blipFill>
          <a:blip r:embed="rId1"/>
          <a:stretch>
            <a:fillRect/>
          </a:stretch>
        </p:blipFill>
        <p:spPr>
          <a:xfrm>
            <a:off x="8541491" y="0"/>
            <a:ext cx="3547639" cy="67748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Icterus</a:t>
            </a:r>
            <a:endParaRPr lang="da-DK" dirty="0"/>
          </a:p>
        </p:txBody>
      </p:sp>
      <p:sp>
        <p:nvSpPr>
          <p:cNvPr id="3" name="Pladsholder til indhold 2"/>
          <p:cNvSpPr>
            <a:spLocks noGrp="1"/>
          </p:cNvSpPr>
          <p:nvPr>
            <p:ph idx="1"/>
          </p:nvPr>
        </p:nvSpPr>
        <p:spPr>
          <a:xfrm>
            <a:off x="838200" y="1825625"/>
            <a:ext cx="10407869" cy="4351338"/>
          </a:xfrm>
        </p:spPr>
        <p:txBody>
          <a:bodyPr>
            <a:normAutofit/>
          </a:bodyPr>
          <a:lstStyle/>
          <a:p>
            <a:pPr>
              <a:lnSpc>
                <a:spcPct val="150000"/>
              </a:lnSpc>
            </a:pPr>
            <a:r>
              <a:rPr lang="da-DK" dirty="0"/>
              <a:t>Inddeles i </a:t>
            </a:r>
            <a:endParaRPr lang="da-DK" dirty="0"/>
          </a:p>
          <a:p>
            <a:pPr lvl="1">
              <a:lnSpc>
                <a:spcPct val="150000"/>
              </a:lnSpc>
            </a:pPr>
            <a:r>
              <a:rPr lang="da-DK" b="1" dirty="0" err="1"/>
              <a:t>Præhepatisk</a:t>
            </a:r>
            <a:r>
              <a:rPr lang="da-DK" b="1" dirty="0"/>
              <a:t> </a:t>
            </a:r>
            <a:r>
              <a:rPr lang="da-DK" b="1" dirty="0" err="1"/>
              <a:t>icterus</a:t>
            </a:r>
            <a:endParaRPr lang="da-DK" b="1" dirty="0"/>
          </a:p>
          <a:p>
            <a:pPr lvl="2">
              <a:lnSpc>
                <a:spcPct val="150000"/>
              </a:lnSpc>
            </a:pPr>
            <a:r>
              <a:rPr lang="da-DK" dirty="0"/>
              <a:t>Skyldes </a:t>
            </a:r>
            <a:r>
              <a:rPr lang="da-DK" dirty="0" err="1"/>
              <a:t>hæmolyse</a:t>
            </a:r>
            <a:r>
              <a:rPr lang="da-DK" dirty="0"/>
              <a:t> </a:t>
            </a:r>
            <a:endParaRPr lang="da-DK" dirty="0"/>
          </a:p>
          <a:p>
            <a:pPr lvl="2">
              <a:lnSpc>
                <a:spcPct val="150000"/>
              </a:lnSpc>
            </a:pPr>
            <a:r>
              <a:rPr lang="da-DK" dirty="0" err="1"/>
              <a:t>Erythrocytter</a:t>
            </a:r>
            <a:r>
              <a:rPr lang="da-DK" dirty="0"/>
              <a:t> går i stykker </a:t>
            </a:r>
            <a:r>
              <a:rPr lang="da-DK" dirty="0">
                <a:sym typeface="Wingdings" panose="05000000000000000000" pitchFamily="2" charset="2"/>
              </a:rPr>
              <a:t> øget </a:t>
            </a:r>
            <a:r>
              <a:rPr lang="da-DK" dirty="0" err="1">
                <a:sym typeface="Wingdings" panose="05000000000000000000" pitchFamily="2" charset="2"/>
              </a:rPr>
              <a:t>ukonjugeret</a:t>
            </a:r>
            <a:r>
              <a:rPr lang="da-DK" dirty="0">
                <a:sym typeface="Wingdings" panose="05000000000000000000" pitchFamily="2" charset="2"/>
              </a:rPr>
              <a:t> bilirubin </a:t>
            </a:r>
            <a:endParaRPr lang="da-DK" dirty="0"/>
          </a:p>
          <a:p>
            <a:pPr lvl="1">
              <a:lnSpc>
                <a:spcPct val="150000"/>
              </a:lnSpc>
            </a:pPr>
            <a:r>
              <a:rPr lang="da-DK" b="1" dirty="0" err="1"/>
              <a:t>Hepatocellulær</a:t>
            </a:r>
            <a:r>
              <a:rPr lang="da-DK" b="1" dirty="0"/>
              <a:t> </a:t>
            </a:r>
            <a:r>
              <a:rPr lang="da-DK" b="1" dirty="0" err="1"/>
              <a:t>icterus</a:t>
            </a:r>
            <a:r>
              <a:rPr lang="da-DK" b="1" dirty="0"/>
              <a:t> </a:t>
            </a:r>
            <a:endParaRPr lang="da-DK" b="1" dirty="0"/>
          </a:p>
          <a:p>
            <a:pPr lvl="2">
              <a:lnSpc>
                <a:spcPct val="150000"/>
              </a:lnSpc>
            </a:pPr>
            <a:r>
              <a:rPr lang="da-DK" dirty="0"/>
              <a:t>Leverskade (akut el. kronisk) </a:t>
            </a:r>
            <a:endParaRPr lang="da-DK" dirty="0"/>
          </a:p>
          <a:p>
            <a:pPr lvl="2">
              <a:lnSpc>
                <a:spcPct val="150000"/>
              </a:lnSpc>
            </a:pPr>
            <a:r>
              <a:rPr lang="da-DK" dirty="0"/>
              <a:t>Galden kan ikke transporteres videre </a:t>
            </a:r>
            <a:endParaRPr lang="da-DK" dirty="0"/>
          </a:p>
          <a:p>
            <a:pPr lvl="1">
              <a:lnSpc>
                <a:spcPct val="150000"/>
              </a:lnSpc>
            </a:pPr>
            <a:r>
              <a:rPr lang="da-DK" b="1" dirty="0" err="1"/>
              <a:t>Kolestatisk</a:t>
            </a:r>
            <a:r>
              <a:rPr lang="da-DK" b="1" dirty="0"/>
              <a:t> </a:t>
            </a:r>
            <a:r>
              <a:rPr lang="da-DK" b="1" dirty="0" err="1"/>
              <a:t>icterus</a:t>
            </a:r>
            <a:endParaRPr lang="da-DK" b="1" dirty="0"/>
          </a:p>
          <a:p>
            <a:pPr lvl="2">
              <a:lnSpc>
                <a:spcPct val="150000"/>
              </a:lnSpc>
            </a:pPr>
            <a:r>
              <a:rPr lang="da-DK" dirty="0"/>
              <a:t>Obstruktion i galdevejene </a:t>
            </a:r>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Icterus</a:t>
            </a:r>
            <a:endParaRPr lang="da-DK" dirty="0"/>
          </a:p>
        </p:txBody>
      </p:sp>
      <p:sp>
        <p:nvSpPr>
          <p:cNvPr id="3" name="Pladsholder til indhold 2"/>
          <p:cNvSpPr>
            <a:spLocks noGrp="1"/>
          </p:cNvSpPr>
          <p:nvPr>
            <p:ph idx="1"/>
          </p:nvPr>
        </p:nvSpPr>
        <p:spPr/>
        <p:txBody>
          <a:bodyPr>
            <a:normAutofit fontScale="92500" lnSpcReduction="10000"/>
          </a:bodyPr>
          <a:lstStyle/>
          <a:p>
            <a:pPr>
              <a:lnSpc>
                <a:spcPct val="150000"/>
              </a:lnSpc>
            </a:pPr>
            <a:r>
              <a:rPr lang="da-DK" b="1" dirty="0"/>
              <a:t>*Symptomer</a:t>
            </a:r>
            <a:r>
              <a:rPr lang="da-DK" dirty="0"/>
              <a:t> </a:t>
            </a:r>
            <a:endParaRPr lang="da-DK" dirty="0"/>
          </a:p>
          <a:p>
            <a:pPr lvl="1">
              <a:lnSpc>
                <a:spcPct val="150000"/>
              </a:lnSpc>
            </a:pPr>
            <a:r>
              <a:rPr lang="da-DK" dirty="0" err="1">
                <a:solidFill>
                  <a:srgbClr val="FF0000"/>
                </a:solidFill>
              </a:rPr>
              <a:t>Gulvfarvning</a:t>
            </a:r>
            <a:r>
              <a:rPr lang="da-DK" dirty="0">
                <a:solidFill>
                  <a:srgbClr val="FF0000"/>
                </a:solidFill>
              </a:rPr>
              <a:t> af hud og </a:t>
            </a:r>
            <a:r>
              <a:rPr lang="da-DK" dirty="0" err="1">
                <a:solidFill>
                  <a:srgbClr val="FF0000"/>
                </a:solidFill>
              </a:rPr>
              <a:t>sclerae</a:t>
            </a:r>
            <a:r>
              <a:rPr lang="da-DK" dirty="0">
                <a:solidFill>
                  <a:srgbClr val="FF0000"/>
                </a:solidFill>
              </a:rPr>
              <a:t> </a:t>
            </a:r>
            <a:endParaRPr lang="da-DK" dirty="0">
              <a:solidFill>
                <a:srgbClr val="FF0000"/>
              </a:solidFill>
            </a:endParaRPr>
          </a:p>
          <a:p>
            <a:pPr lvl="1">
              <a:lnSpc>
                <a:spcPct val="150000"/>
              </a:lnSpc>
            </a:pPr>
            <a:r>
              <a:rPr lang="da-DK" dirty="0" err="1">
                <a:solidFill>
                  <a:srgbClr val="FF0000"/>
                </a:solidFill>
              </a:rPr>
              <a:t>Porterfarvet</a:t>
            </a:r>
            <a:r>
              <a:rPr lang="da-DK" dirty="0">
                <a:solidFill>
                  <a:srgbClr val="FF0000"/>
                </a:solidFill>
              </a:rPr>
              <a:t> urin og kitfarvet afføring </a:t>
            </a:r>
            <a:endParaRPr lang="da-DK" dirty="0">
              <a:solidFill>
                <a:srgbClr val="FF0000"/>
              </a:solidFill>
            </a:endParaRPr>
          </a:p>
          <a:p>
            <a:pPr lvl="1">
              <a:lnSpc>
                <a:spcPct val="150000"/>
              </a:lnSpc>
            </a:pPr>
            <a:r>
              <a:rPr lang="da-DK" dirty="0">
                <a:solidFill>
                  <a:srgbClr val="FF0000"/>
                </a:solidFill>
              </a:rPr>
              <a:t>Hudkløe</a:t>
            </a:r>
            <a:r>
              <a:rPr lang="da-DK" dirty="0"/>
              <a:t> (opstår før gulfarvningen) </a:t>
            </a:r>
            <a:endParaRPr lang="da-DK" dirty="0"/>
          </a:p>
          <a:p>
            <a:pPr lvl="1">
              <a:lnSpc>
                <a:spcPct val="150000"/>
              </a:lnSpc>
            </a:pPr>
            <a:r>
              <a:rPr lang="da-DK" dirty="0"/>
              <a:t>Øvrige symptomer afhænger af årsagen til </a:t>
            </a:r>
            <a:r>
              <a:rPr lang="da-DK" dirty="0" err="1"/>
              <a:t>icterus</a:t>
            </a:r>
            <a:endParaRPr lang="da-DK" dirty="0"/>
          </a:p>
          <a:p>
            <a:pPr>
              <a:lnSpc>
                <a:spcPct val="150000"/>
              </a:lnSpc>
            </a:pPr>
            <a:r>
              <a:rPr lang="da-DK" b="1" dirty="0"/>
              <a:t>Diagnose mhp. årsag</a:t>
            </a:r>
            <a:endParaRPr lang="da-DK" b="1" dirty="0"/>
          </a:p>
          <a:p>
            <a:pPr lvl="1">
              <a:lnSpc>
                <a:spcPct val="150000"/>
              </a:lnSpc>
            </a:pPr>
            <a:r>
              <a:rPr lang="da-DK" dirty="0"/>
              <a:t>Blodprøver - forhøjet bilirubin </a:t>
            </a:r>
            <a:endParaRPr lang="da-DK" dirty="0"/>
          </a:p>
          <a:p>
            <a:pPr lvl="1">
              <a:lnSpc>
                <a:spcPct val="150000"/>
              </a:lnSpc>
            </a:pPr>
            <a:r>
              <a:rPr lang="da-DK" dirty="0"/>
              <a:t>Ultralyd – fx galdesten </a:t>
            </a:r>
            <a:endParaRPr lang="da-DK" dirty="0"/>
          </a:p>
          <a:p>
            <a:pPr lvl="1">
              <a:lnSpc>
                <a:spcPct val="150000"/>
              </a:lnSpc>
            </a:pPr>
            <a:r>
              <a:rPr lang="da-DK" dirty="0"/>
              <a:t>Evt. CT</a:t>
            </a:r>
            <a:endParaRPr lang="da-DK" b="1" dirty="0"/>
          </a:p>
          <a:p>
            <a:endParaRPr lang="da-DK" dirty="0"/>
          </a:p>
        </p:txBody>
      </p:sp>
      <p:pic>
        <p:nvPicPr>
          <p:cNvPr id="4" name="Billede 3"/>
          <p:cNvPicPr>
            <a:picLocks noChangeAspect="1"/>
          </p:cNvPicPr>
          <p:nvPr/>
        </p:nvPicPr>
        <p:blipFill>
          <a:blip r:embed="rId1"/>
          <a:stretch>
            <a:fillRect/>
          </a:stretch>
        </p:blipFill>
        <p:spPr>
          <a:xfrm>
            <a:off x="8986344" y="142703"/>
            <a:ext cx="3008586" cy="4016618"/>
          </a:xfrm>
          <a:prstGeom prst="rect">
            <a:avLst/>
          </a:prstGeom>
        </p:spPr>
      </p:pic>
      <p:pic>
        <p:nvPicPr>
          <p:cNvPr id="5" name="Picture 2" descr="Figure, Scleral Icterus/Jaundice. Contributed by Steve Bhimji, MS, MD, PhD]  - StatPearls - NCBI Bookshe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792" y="3965908"/>
            <a:ext cx="5600208" cy="28920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øve Apoteket - Fredericia &amp; Middelfart - FUN FACTS KALENDER Det vidste du  måske ikke om medicin, kroppen og sygdom 8. december 🎅 Din urin afslører  dig Urin kan skifte farve og"/>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115615" y="2020897"/>
            <a:ext cx="4742993" cy="28100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 GULT - “Hvad er det?” tænker du nok. Svaret vil højst sandsynligt komme  som en overraskelse: det er en afføringsprøve fra Aksel − en 6 uger gammel  baby. Vi har mang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3240" y="1123527"/>
            <a:ext cx="4604800" cy="460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65677" y="516844"/>
            <a:ext cx="9767861" cy="851338"/>
          </a:xfrm>
        </p:spPr>
        <p:txBody>
          <a:bodyPr anchor="b">
            <a:normAutofit fontScale="90000"/>
          </a:bodyPr>
          <a:lstStyle/>
          <a:p>
            <a:r>
              <a:rPr lang="da-DK" sz="5400" dirty="0" err="1"/>
              <a:t>Pancreatitis</a:t>
            </a:r>
            <a:endParaRPr lang="da-DK" sz="5400" dirty="0"/>
          </a:p>
        </p:txBody>
      </p:sp>
      <p:sp>
        <p:nvSpPr>
          <p:cNvPr id="3" name="Pladsholder til indhold 2"/>
          <p:cNvSpPr>
            <a:spLocks noGrp="1"/>
          </p:cNvSpPr>
          <p:nvPr>
            <p:ph idx="1"/>
          </p:nvPr>
        </p:nvSpPr>
        <p:spPr>
          <a:xfrm>
            <a:off x="291890" y="1368182"/>
            <a:ext cx="5899245" cy="5603998"/>
          </a:xfrm>
        </p:spPr>
        <p:txBody>
          <a:bodyPr anchor="t">
            <a:normAutofit/>
          </a:bodyPr>
          <a:lstStyle/>
          <a:p>
            <a:r>
              <a:rPr lang="da-DK" dirty="0">
                <a:solidFill>
                  <a:srgbClr val="FF0000"/>
                </a:solidFill>
              </a:rPr>
              <a:t>Inflammatorisk</a:t>
            </a:r>
            <a:r>
              <a:rPr lang="da-DK" dirty="0"/>
              <a:t> forandring i pancreas </a:t>
            </a:r>
            <a:br>
              <a:rPr lang="da-DK" dirty="0"/>
            </a:br>
            <a:endParaRPr lang="da-DK" dirty="0"/>
          </a:p>
          <a:p>
            <a:r>
              <a:rPr lang="da-DK" dirty="0"/>
              <a:t>Akut vs. kronisk </a:t>
            </a:r>
            <a:endParaRPr lang="da-DK" dirty="0"/>
          </a:p>
          <a:p>
            <a:pPr lvl="1"/>
            <a:r>
              <a:rPr lang="da-DK" dirty="0"/>
              <a:t>Akut </a:t>
            </a:r>
            <a:r>
              <a:rPr lang="da-DK" dirty="0" err="1"/>
              <a:t>pancreatit</a:t>
            </a:r>
            <a:r>
              <a:rPr lang="da-DK" dirty="0"/>
              <a:t> </a:t>
            </a:r>
            <a:endParaRPr lang="da-DK" dirty="0"/>
          </a:p>
          <a:p>
            <a:pPr lvl="2"/>
            <a:r>
              <a:rPr lang="da-DK" dirty="0"/>
              <a:t>oftest reversibel</a:t>
            </a:r>
            <a:endParaRPr lang="da-DK" dirty="0"/>
          </a:p>
          <a:p>
            <a:pPr lvl="1"/>
            <a:r>
              <a:rPr lang="da-DK" dirty="0"/>
              <a:t>Kronisk </a:t>
            </a:r>
            <a:r>
              <a:rPr lang="da-DK" dirty="0" err="1"/>
              <a:t>pancreatit</a:t>
            </a:r>
            <a:endParaRPr lang="da-DK" dirty="0"/>
          </a:p>
          <a:p>
            <a:pPr lvl="2"/>
            <a:r>
              <a:rPr lang="da-DK" dirty="0"/>
              <a:t>irreversibel </a:t>
            </a:r>
            <a:endParaRPr lang="da-DK" dirty="0"/>
          </a:p>
          <a:p>
            <a:pPr lvl="1"/>
            <a:r>
              <a:rPr lang="en-US" altLang="da-DK" sz="1800" dirty="0"/>
              <a:t>Overlap mellem disse</a:t>
            </a:r>
            <a:endParaRPr lang="en-US" altLang="da-DK" sz="1800" dirty="0"/>
          </a:p>
          <a:p>
            <a:pPr lvl="1"/>
            <a:endParaRPr lang="en-US" altLang="da-DK" sz="1800" dirty="0"/>
          </a:p>
          <a:p>
            <a:pPr lvl="1"/>
            <a:endParaRPr lang="en-US" altLang="da-DK" sz="1800" dirty="0"/>
          </a:p>
          <a:p>
            <a:pPr lvl="1"/>
            <a:endParaRPr lang="da-DK" dirty="0"/>
          </a:p>
          <a:p>
            <a:pPr lvl="1"/>
            <a:endParaRPr lang="da-DK" dirty="0"/>
          </a:p>
          <a:p>
            <a:pPr lvl="1"/>
            <a:endParaRPr lang="da-DK" dirty="0"/>
          </a:p>
          <a:p>
            <a:endParaRPr lang="da-DK" sz="2000" dirty="0"/>
          </a:p>
        </p:txBody>
      </p:sp>
      <p:pic>
        <p:nvPicPr>
          <p:cNvPr id="4" name="Billede 3"/>
          <p:cNvPicPr>
            <a:picLocks noChangeAspect="1"/>
          </p:cNvPicPr>
          <p:nvPr/>
        </p:nvPicPr>
        <p:blipFill>
          <a:blip r:embed="rId1"/>
          <a:stretch>
            <a:fillRect/>
          </a:stretch>
        </p:blipFill>
        <p:spPr>
          <a:xfrm>
            <a:off x="3430130" y="1778244"/>
            <a:ext cx="8313951" cy="3741277"/>
          </a:xfrm>
          <a:prstGeom prst="rect">
            <a:avLst/>
          </a:prstGeom>
          <a:solidFill>
            <a:schemeClr val="accent6"/>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Levertumorer</a:t>
            </a:r>
            <a:endParaRPr lang="da-DK" dirty="0"/>
          </a:p>
        </p:txBody>
      </p:sp>
      <p:sp>
        <p:nvSpPr>
          <p:cNvPr id="3" name="Pladsholder til indhold 2"/>
          <p:cNvSpPr>
            <a:spLocks noGrp="1"/>
          </p:cNvSpPr>
          <p:nvPr>
            <p:ph idx="1"/>
          </p:nvPr>
        </p:nvSpPr>
        <p:spPr/>
        <p:txBody>
          <a:bodyPr>
            <a:normAutofit fontScale="92500" lnSpcReduction="10000"/>
          </a:bodyPr>
          <a:lstStyle/>
          <a:p>
            <a:pPr>
              <a:lnSpc>
                <a:spcPct val="90000"/>
              </a:lnSpc>
            </a:pPr>
            <a:r>
              <a:rPr lang="da-DK" dirty="0"/>
              <a:t>Meget h</a:t>
            </a:r>
            <a:r>
              <a:rPr lang="da-DK" sz="2800" dirty="0"/>
              <a:t>yppigt</a:t>
            </a:r>
            <a:endParaRPr lang="da-DK" dirty="0"/>
          </a:p>
          <a:p>
            <a:pPr>
              <a:lnSpc>
                <a:spcPct val="90000"/>
              </a:lnSpc>
            </a:pPr>
            <a:r>
              <a:rPr lang="da-DK" b="1" dirty="0"/>
              <a:t>Benigne tumorer (godartede)</a:t>
            </a:r>
            <a:endParaRPr lang="da-DK" b="1" dirty="0"/>
          </a:p>
          <a:p>
            <a:pPr lvl="1"/>
            <a:r>
              <a:rPr lang="da-DK" dirty="0">
                <a:solidFill>
                  <a:srgbClr val="FF0000"/>
                </a:solidFill>
              </a:rPr>
              <a:t>Ca. 10% af befolkningen</a:t>
            </a:r>
            <a:endParaRPr lang="da-DK" dirty="0">
              <a:solidFill>
                <a:srgbClr val="FF0000"/>
              </a:solidFill>
            </a:endParaRPr>
          </a:p>
          <a:p>
            <a:pPr lvl="1"/>
            <a:r>
              <a:rPr lang="da-DK" dirty="0"/>
              <a:t>Opdages tilfældigt </a:t>
            </a:r>
            <a:endParaRPr lang="da-DK" dirty="0"/>
          </a:p>
          <a:p>
            <a:pPr lvl="1"/>
            <a:r>
              <a:rPr lang="da-DK" dirty="0"/>
              <a:t>Oftest cyster </a:t>
            </a:r>
            <a:endParaRPr lang="da-DK" sz="2800" dirty="0"/>
          </a:p>
          <a:p>
            <a:pPr>
              <a:lnSpc>
                <a:spcPct val="90000"/>
              </a:lnSpc>
            </a:pPr>
            <a:r>
              <a:rPr lang="da-DK" sz="2800" b="1" dirty="0"/>
              <a:t>Maligne tumorer (ondartede) </a:t>
            </a:r>
            <a:endParaRPr lang="da-DK" sz="2800" b="1" dirty="0"/>
          </a:p>
          <a:p>
            <a:pPr lvl="1"/>
            <a:r>
              <a:rPr lang="da-DK" dirty="0"/>
              <a:t>Primære levertumorer er sjældnere end metastaser</a:t>
            </a:r>
            <a:endParaRPr lang="da-DK" dirty="0"/>
          </a:p>
          <a:p>
            <a:pPr lvl="1"/>
            <a:r>
              <a:rPr lang="da-DK" dirty="0" err="1"/>
              <a:t>Coloncancer</a:t>
            </a:r>
            <a:r>
              <a:rPr lang="da-DK" dirty="0"/>
              <a:t>, </a:t>
            </a:r>
            <a:r>
              <a:rPr lang="da-DK" dirty="0" err="1"/>
              <a:t>pancreacancer</a:t>
            </a:r>
            <a:r>
              <a:rPr lang="da-DK" dirty="0"/>
              <a:t>, lungecancer, bryst og ovarie cancer metastaserer ofte til leveren</a:t>
            </a:r>
            <a:endParaRPr lang="da-DK" dirty="0"/>
          </a:p>
          <a:p>
            <a:pPr>
              <a:lnSpc>
                <a:spcPct val="90000"/>
              </a:lnSpc>
            </a:pPr>
            <a:r>
              <a:rPr lang="da-DK" sz="2800" b="1" dirty="0"/>
              <a:t>Primære maligne tumorer </a:t>
            </a:r>
            <a:endParaRPr lang="da-DK" b="1" dirty="0"/>
          </a:p>
          <a:p>
            <a:pPr lvl="1"/>
            <a:r>
              <a:rPr lang="da-DK" dirty="0" err="1"/>
              <a:t>Hepatocellulært</a:t>
            </a:r>
            <a:r>
              <a:rPr lang="da-DK" dirty="0"/>
              <a:t> </a:t>
            </a:r>
            <a:r>
              <a:rPr lang="da-DK" dirty="0" err="1"/>
              <a:t>carcinom</a:t>
            </a:r>
            <a:r>
              <a:rPr lang="da-DK" dirty="0"/>
              <a:t> </a:t>
            </a:r>
            <a:endParaRPr lang="da-DK" dirty="0"/>
          </a:p>
          <a:p>
            <a:pPr lvl="1"/>
            <a:r>
              <a:rPr lang="da-DK" dirty="0" err="1"/>
              <a:t>Intrahepatisk</a:t>
            </a:r>
            <a:r>
              <a:rPr lang="da-DK" dirty="0"/>
              <a:t> </a:t>
            </a:r>
            <a:r>
              <a:rPr lang="da-DK" dirty="0" err="1"/>
              <a:t>kolangiocarcinom</a:t>
            </a:r>
            <a:r>
              <a:rPr lang="da-DK" dirty="0"/>
              <a:t> (sjældent)</a:t>
            </a:r>
            <a:endParaRPr lang="da-DK" dirty="0"/>
          </a:p>
          <a:p>
            <a:endParaRPr lang="da-DK" dirty="0"/>
          </a:p>
        </p:txBody>
      </p:sp>
      <p:pic>
        <p:nvPicPr>
          <p:cNvPr id="25602" name="Picture 2" descr="Intelligent mes' maakt tumoren verwijderen makkelijker | Foto | AD.n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8456" y="159735"/>
            <a:ext cx="4923813" cy="3331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572493" y="238539"/>
            <a:ext cx="11018520" cy="1434415"/>
          </a:xfrm>
        </p:spPr>
        <p:txBody>
          <a:bodyPr anchor="b">
            <a:normAutofit/>
          </a:bodyPr>
          <a:lstStyle/>
          <a:p>
            <a:r>
              <a:rPr lang="da-DK" sz="5400"/>
              <a:t>Case 2</a:t>
            </a:r>
            <a:endParaRPr lang="da-DK" sz="5400"/>
          </a:p>
        </p:txBody>
      </p:sp>
      <p:sp>
        <p:nvSpPr>
          <p:cNvPr id="3" name="Pladsholder til indhold 2"/>
          <p:cNvSpPr>
            <a:spLocks noGrp="1"/>
          </p:cNvSpPr>
          <p:nvPr>
            <p:ph idx="1"/>
          </p:nvPr>
        </p:nvSpPr>
        <p:spPr>
          <a:xfrm>
            <a:off x="572493" y="2071316"/>
            <a:ext cx="6713552" cy="4119172"/>
          </a:xfrm>
        </p:spPr>
        <p:txBody>
          <a:bodyPr anchor="t">
            <a:normAutofit fontScale="92500" lnSpcReduction="20000"/>
          </a:bodyPr>
          <a:lstStyle/>
          <a:p>
            <a:r>
              <a:rPr lang="da-DK" sz="1700"/>
              <a:t>Du er stadig fys på OUH Svendborg </a:t>
            </a:r>
            <a:endParaRPr lang="da-DK" sz="1700"/>
          </a:p>
          <a:p>
            <a:r>
              <a:rPr lang="da-DK" sz="1700"/>
              <a:t>Din næste patient er en psykisk belastet yngre mand. Han er indlagt efter et suicidalforsøg. Han har indtil nu nægtet at forlade sengen da han er bange for at falde. Nu er din opgave at få ham på benene… </a:t>
            </a:r>
            <a:endParaRPr lang="da-DK" sz="1700"/>
          </a:p>
          <a:p>
            <a:r>
              <a:rPr lang="da-DK" sz="1700"/>
              <a:t>Da du kommer ind på stuen klager han over hovedpine, ondt i kroppen og kvalme. </a:t>
            </a:r>
            <a:endParaRPr lang="da-DK" sz="1700"/>
          </a:p>
          <a:p>
            <a:r>
              <a:rPr lang="da-DK" sz="1700"/>
              <a:t>Der står en kolbe med mørk urin på sengebordet. Du synes også at hans øjne  er lidt gule.</a:t>
            </a:r>
            <a:br>
              <a:rPr lang="da-DK" sz="1700"/>
            </a:br>
            <a:endParaRPr lang="da-DK" sz="1700"/>
          </a:p>
          <a:p>
            <a:r>
              <a:rPr lang="da-DK" sz="1700"/>
              <a:t>Hvad mistænker du? </a:t>
            </a:r>
            <a:endParaRPr lang="da-DK" sz="1700"/>
          </a:p>
          <a:p>
            <a:r>
              <a:rPr lang="da-DK" sz="1700"/>
              <a:t>Hvorfor har han fået det? </a:t>
            </a:r>
            <a:endParaRPr lang="da-DK" sz="1700"/>
          </a:p>
          <a:p>
            <a:r>
              <a:rPr lang="da-DK" sz="1700"/>
              <a:t>Hvilke informationer mangler du? </a:t>
            </a:r>
            <a:endParaRPr lang="da-DK" sz="1700"/>
          </a:p>
          <a:p>
            <a:r>
              <a:rPr lang="da-DK" sz="1700"/>
              <a:t>Hvad vil du gøre? </a:t>
            </a:r>
            <a:endParaRPr lang="da-DK" sz="1700"/>
          </a:p>
          <a:p>
            <a:endParaRPr lang="da-DK" sz="1700"/>
          </a:p>
        </p:txBody>
      </p:sp>
      <p:pic>
        <p:nvPicPr>
          <p:cNvPr id="2050" name="Picture 2" descr="Psykose er et udtryk for traumer i den tidlige barndom | Mad In Denmark"/>
          <p:cNvPicPr>
            <a:picLocks noChangeAspect="1" noChangeArrowheads="1"/>
          </p:cNvPicPr>
          <p:nvPr/>
        </p:nvPicPr>
        <p:blipFill rotWithShape="1">
          <a:blip r:embed="rId1">
            <a:extLst>
              <a:ext uri="{28A0092B-C50C-407E-A947-70E740481C1C}">
                <a14:useLocalDpi xmlns:a14="http://schemas.microsoft.com/office/drawing/2010/main" val="0"/>
              </a:ext>
            </a:extLst>
          </a:blip>
          <a:srcRect l="7016" r="28768" b="2"/>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p:txBody>
          <a:bodyPr>
            <a:normAutofit/>
          </a:bodyPr>
          <a:lstStyle/>
          <a:p>
            <a:pPr marL="0" indent="0">
              <a:buNone/>
            </a:pPr>
            <a:endParaRPr lang="da-DK" sz="4000" dirty="0"/>
          </a:p>
          <a:p>
            <a:pPr marL="0" indent="0">
              <a:buNone/>
            </a:pPr>
            <a:r>
              <a:rPr lang="da-DK" sz="5400" dirty="0"/>
              <a:t>Nu til galdevejssygdomme… </a:t>
            </a:r>
            <a:endParaRPr lang="da-DK" sz="5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Galdevejssygdomme</a:t>
            </a:r>
            <a:endParaRPr lang="da-DK" dirty="0"/>
          </a:p>
        </p:txBody>
      </p:sp>
      <p:sp>
        <p:nvSpPr>
          <p:cNvPr id="3" name="Pladsholder til indhold 2"/>
          <p:cNvSpPr>
            <a:spLocks noGrp="1"/>
          </p:cNvSpPr>
          <p:nvPr>
            <p:ph idx="1"/>
          </p:nvPr>
        </p:nvSpPr>
        <p:spPr>
          <a:xfrm>
            <a:off x="838200" y="1825625"/>
            <a:ext cx="7811814" cy="4351338"/>
          </a:xfrm>
        </p:spPr>
        <p:txBody>
          <a:bodyPr>
            <a:normAutofit/>
          </a:bodyPr>
          <a:lstStyle/>
          <a:p>
            <a:pPr>
              <a:lnSpc>
                <a:spcPct val="150000"/>
              </a:lnSpc>
            </a:pPr>
            <a:r>
              <a:rPr lang="da-DK" dirty="0"/>
              <a:t>Primært tilstande opstået som følge af galdesten</a:t>
            </a:r>
            <a:endParaRPr lang="da-DK" dirty="0"/>
          </a:p>
          <a:p>
            <a:pPr lvl="1">
              <a:lnSpc>
                <a:spcPct val="150000"/>
              </a:lnSpc>
            </a:pPr>
            <a:r>
              <a:rPr lang="da-DK" dirty="0"/>
              <a:t>Sten i galdeblæren (</a:t>
            </a:r>
            <a:r>
              <a:rPr lang="da-DK" dirty="0" err="1"/>
              <a:t>cholecystolithiasis</a:t>
            </a:r>
            <a:r>
              <a:rPr lang="da-DK" dirty="0"/>
              <a:t>)</a:t>
            </a:r>
            <a:endParaRPr lang="da-DK" dirty="0"/>
          </a:p>
          <a:p>
            <a:pPr lvl="1">
              <a:lnSpc>
                <a:spcPct val="150000"/>
              </a:lnSpc>
            </a:pPr>
            <a:r>
              <a:rPr lang="da-DK" dirty="0"/>
              <a:t>Sten i galdevejene (</a:t>
            </a:r>
            <a:r>
              <a:rPr lang="da-DK" dirty="0" err="1"/>
              <a:t>choledocholithiasis</a:t>
            </a:r>
            <a:r>
              <a:rPr lang="da-DK" dirty="0"/>
              <a:t>) </a:t>
            </a:r>
            <a:endParaRPr lang="da-DK" dirty="0"/>
          </a:p>
          <a:p>
            <a:pPr lvl="1">
              <a:lnSpc>
                <a:spcPct val="150000"/>
              </a:lnSpc>
            </a:pPr>
            <a:r>
              <a:rPr lang="da-DK" dirty="0"/>
              <a:t>Betændelse i galdeblæren (</a:t>
            </a:r>
            <a:r>
              <a:rPr lang="da-DK" dirty="0" err="1"/>
              <a:t>cholecystitis</a:t>
            </a:r>
            <a:r>
              <a:rPr lang="da-DK" dirty="0"/>
              <a:t>)</a:t>
            </a:r>
            <a:endParaRPr lang="da-DK" dirty="0"/>
          </a:p>
          <a:p>
            <a:pPr lvl="1">
              <a:lnSpc>
                <a:spcPct val="150000"/>
              </a:lnSpc>
            </a:pPr>
            <a:r>
              <a:rPr lang="da-DK" dirty="0"/>
              <a:t>Betændelse i galdegangene (</a:t>
            </a:r>
            <a:r>
              <a:rPr lang="da-DK" dirty="0" err="1"/>
              <a:t>cholangitis</a:t>
            </a:r>
            <a:r>
              <a:rPr lang="da-DK" dirty="0"/>
              <a:t>) </a:t>
            </a:r>
            <a:br>
              <a:rPr lang="da-DK" dirty="0"/>
            </a:br>
            <a:endParaRPr lang="da-DK" dirty="0"/>
          </a:p>
          <a:p>
            <a:pPr>
              <a:lnSpc>
                <a:spcPct val="150000"/>
              </a:lnSpc>
            </a:pPr>
            <a:r>
              <a:rPr lang="da-DK" dirty="0"/>
              <a:t>Cancer i galdevejene er sjældne </a:t>
            </a:r>
            <a:endParaRPr lang="da-DK" dirty="0"/>
          </a:p>
          <a:p>
            <a:endParaRPr lang="da-DK" dirty="0"/>
          </a:p>
        </p:txBody>
      </p:sp>
      <p:pic>
        <p:nvPicPr>
          <p:cNvPr id="4" name="Billede 3"/>
          <p:cNvPicPr>
            <a:picLocks noChangeAspect="1"/>
          </p:cNvPicPr>
          <p:nvPr/>
        </p:nvPicPr>
        <p:blipFill>
          <a:blip r:embed="rId1"/>
          <a:stretch>
            <a:fillRect/>
          </a:stretch>
        </p:blipFill>
        <p:spPr>
          <a:xfrm>
            <a:off x="6897613" y="2379520"/>
            <a:ext cx="4889892" cy="41913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Galdeblæresten</a:t>
            </a:r>
            <a:endParaRPr lang="da-DK" dirty="0"/>
          </a:p>
        </p:txBody>
      </p:sp>
      <p:sp>
        <p:nvSpPr>
          <p:cNvPr id="3" name="Pladsholder til indhold 2"/>
          <p:cNvSpPr>
            <a:spLocks noGrp="1"/>
          </p:cNvSpPr>
          <p:nvPr>
            <p:ph idx="1"/>
          </p:nvPr>
        </p:nvSpPr>
        <p:spPr>
          <a:xfrm>
            <a:off x="838200" y="1942260"/>
            <a:ext cx="7114953" cy="4575447"/>
          </a:xfrm>
        </p:spPr>
        <p:txBody>
          <a:bodyPr>
            <a:normAutofit fontScale="85000" lnSpcReduction="10000"/>
          </a:bodyPr>
          <a:lstStyle/>
          <a:p>
            <a:pPr>
              <a:lnSpc>
                <a:spcPct val="150000"/>
              </a:lnSpc>
            </a:pPr>
            <a:r>
              <a:rPr lang="da-DK" b="1" dirty="0"/>
              <a:t>Galdeblæresten = </a:t>
            </a:r>
            <a:r>
              <a:rPr lang="da-DK" b="1" dirty="0" err="1"/>
              <a:t>cholecystolithiasis</a:t>
            </a:r>
            <a:endParaRPr lang="da-DK" b="1" dirty="0"/>
          </a:p>
          <a:p>
            <a:pPr>
              <a:lnSpc>
                <a:spcPct val="150000"/>
              </a:lnSpc>
            </a:pPr>
            <a:r>
              <a:rPr lang="da-DK" dirty="0"/>
              <a:t>Hyppig – flest kvinder </a:t>
            </a:r>
            <a:endParaRPr lang="da-DK" dirty="0"/>
          </a:p>
          <a:p>
            <a:pPr>
              <a:lnSpc>
                <a:spcPct val="150000"/>
              </a:lnSpc>
            </a:pPr>
            <a:r>
              <a:rPr lang="da-DK" b="1" dirty="0"/>
              <a:t>Symptomer </a:t>
            </a:r>
            <a:endParaRPr lang="da-DK" b="1" dirty="0"/>
          </a:p>
          <a:p>
            <a:pPr lvl="1">
              <a:lnSpc>
                <a:spcPct val="150000"/>
              </a:lnSpc>
            </a:pPr>
            <a:r>
              <a:rPr lang="da-DK" dirty="0">
                <a:solidFill>
                  <a:srgbClr val="FF0000"/>
                </a:solidFill>
              </a:rPr>
              <a:t>Ofte asymptomatisk </a:t>
            </a:r>
            <a:endParaRPr lang="da-DK" dirty="0">
              <a:solidFill>
                <a:srgbClr val="FF0000"/>
              </a:solidFill>
            </a:endParaRPr>
          </a:p>
          <a:p>
            <a:pPr lvl="1">
              <a:lnSpc>
                <a:spcPct val="150000"/>
              </a:lnSpc>
            </a:pPr>
            <a:r>
              <a:rPr lang="da-DK" dirty="0"/>
              <a:t>Opdages ofte tilfældigt </a:t>
            </a:r>
            <a:endParaRPr lang="da-DK" dirty="0"/>
          </a:p>
          <a:p>
            <a:pPr lvl="1">
              <a:lnSpc>
                <a:spcPct val="150000"/>
              </a:lnSpc>
            </a:pPr>
            <a:r>
              <a:rPr lang="da-DK" dirty="0">
                <a:solidFill>
                  <a:srgbClr val="FF0000"/>
                </a:solidFill>
              </a:rPr>
              <a:t>Galdestensanfald </a:t>
            </a:r>
            <a:endParaRPr lang="da-DK" dirty="0">
              <a:solidFill>
                <a:srgbClr val="FF0000"/>
              </a:solidFill>
            </a:endParaRPr>
          </a:p>
          <a:p>
            <a:pPr>
              <a:lnSpc>
                <a:spcPct val="150000"/>
              </a:lnSpc>
            </a:pPr>
            <a:r>
              <a:rPr lang="da-DK" b="1" dirty="0"/>
              <a:t>Årsager</a:t>
            </a:r>
            <a:endParaRPr lang="da-DK" b="1" dirty="0"/>
          </a:p>
          <a:p>
            <a:pPr>
              <a:lnSpc>
                <a:spcPct val="150000"/>
              </a:lnSpc>
            </a:pPr>
            <a:r>
              <a:rPr lang="da-DK" dirty="0"/>
              <a:t>Udfældning af kolesterolkrystaller i galden, som vokser til egentlige sten </a:t>
            </a:r>
            <a:br>
              <a:rPr lang="da-DK" dirty="0"/>
            </a:br>
            <a:endParaRPr lang="da-DK" dirty="0"/>
          </a:p>
          <a:p>
            <a:pPr>
              <a:lnSpc>
                <a:spcPct val="150000"/>
              </a:lnSpc>
            </a:pPr>
            <a:r>
              <a:rPr lang="da-DK" b="1" dirty="0"/>
              <a:t>Diagnose = UL</a:t>
            </a:r>
            <a:endParaRPr lang="da-DK" b="1" dirty="0"/>
          </a:p>
          <a:p>
            <a:pPr marL="0" indent="0">
              <a:buNone/>
            </a:pPr>
            <a:endParaRPr lang="da-DK" dirty="0"/>
          </a:p>
        </p:txBody>
      </p:sp>
      <p:pic>
        <p:nvPicPr>
          <p:cNvPr id="5" name="Picture 2" descr="Galdesten - Wikipedia, den frie encyklopæd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2692" y="2049270"/>
            <a:ext cx="4523703" cy="2759459"/>
          </a:xfrm>
          <a:prstGeom prst="rect">
            <a:avLst/>
          </a:prstGeom>
          <a:noFill/>
          <a:extLst>
            <a:ext uri="{909E8E84-426E-40DD-AFC4-6F175D3DCCD1}">
              <a14:hiddenFill xmlns:a14="http://schemas.microsoft.com/office/drawing/2010/main">
                <a:solidFill>
                  <a:srgbClr val="FFFFFF"/>
                </a:solidFill>
              </a14:hiddenFill>
            </a:ext>
          </a:extLst>
        </p:spPr>
      </p:pic>
      <p:pic>
        <p:nvPicPr>
          <p:cNvPr id="6" name="Billede 5"/>
          <p:cNvPicPr>
            <a:picLocks noChangeAspect="1"/>
          </p:cNvPicPr>
          <p:nvPr/>
        </p:nvPicPr>
        <p:blipFill>
          <a:blip r:embed="rId2"/>
          <a:stretch>
            <a:fillRect/>
          </a:stretch>
        </p:blipFill>
        <p:spPr>
          <a:xfrm>
            <a:off x="5280352" y="233281"/>
            <a:ext cx="6725203" cy="45754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Galdeblæresten</a:t>
            </a:r>
            <a:endParaRPr lang="da-DK" dirty="0"/>
          </a:p>
        </p:txBody>
      </p:sp>
      <p:sp>
        <p:nvSpPr>
          <p:cNvPr id="3" name="Pladsholder til indhold 2"/>
          <p:cNvSpPr>
            <a:spLocks noGrp="1"/>
          </p:cNvSpPr>
          <p:nvPr>
            <p:ph idx="1"/>
          </p:nvPr>
        </p:nvSpPr>
        <p:spPr/>
        <p:txBody>
          <a:bodyPr>
            <a:noAutofit/>
          </a:bodyPr>
          <a:lstStyle/>
          <a:p>
            <a:pPr>
              <a:lnSpc>
                <a:spcPct val="150000"/>
              </a:lnSpc>
            </a:pPr>
            <a:r>
              <a:rPr lang="da-DK" sz="2400" b="1" dirty="0"/>
              <a:t>Behandling </a:t>
            </a:r>
            <a:endParaRPr lang="da-DK" sz="2400" b="1" dirty="0"/>
          </a:p>
          <a:p>
            <a:pPr lvl="1">
              <a:lnSpc>
                <a:spcPct val="150000"/>
              </a:lnSpc>
            </a:pPr>
            <a:r>
              <a:rPr lang="da-DK" sz="2000" dirty="0">
                <a:solidFill>
                  <a:srgbClr val="FF0000"/>
                </a:solidFill>
              </a:rPr>
              <a:t>Kirurgi, hvis der er tale om </a:t>
            </a:r>
            <a:r>
              <a:rPr lang="da-DK" sz="2000" i="1" u="sng" dirty="0">
                <a:solidFill>
                  <a:srgbClr val="FF0000"/>
                </a:solidFill>
              </a:rPr>
              <a:t>socialt invaliderende</a:t>
            </a:r>
            <a:r>
              <a:rPr lang="da-DK" sz="2000" u="sng" dirty="0">
                <a:solidFill>
                  <a:srgbClr val="FF0000"/>
                </a:solidFill>
              </a:rPr>
              <a:t> </a:t>
            </a:r>
            <a:r>
              <a:rPr lang="da-DK" sz="2000" dirty="0">
                <a:solidFill>
                  <a:srgbClr val="FF0000"/>
                </a:solidFill>
              </a:rPr>
              <a:t>smerteanfald</a:t>
            </a:r>
            <a:endParaRPr lang="da-DK" sz="2000" dirty="0">
              <a:solidFill>
                <a:srgbClr val="FF0000"/>
              </a:solidFill>
            </a:endParaRPr>
          </a:p>
          <a:p>
            <a:pPr lvl="2">
              <a:lnSpc>
                <a:spcPct val="150000"/>
              </a:lnSpc>
            </a:pPr>
            <a:r>
              <a:rPr lang="da-DK" sz="1600" dirty="0"/>
              <a:t>Galdeblæren fjernes laparoskopisk (hos 90%) </a:t>
            </a:r>
            <a:endParaRPr lang="da-DK" sz="1600" dirty="0"/>
          </a:p>
          <a:p>
            <a:pPr lvl="1">
              <a:lnSpc>
                <a:spcPct val="150000"/>
              </a:lnSpc>
            </a:pPr>
            <a:r>
              <a:rPr lang="da-DK" sz="2000" dirty="0">
                <a:solidFill>
                  <a:srgbClr val="FF0000"/>
                </a:solidFill>
              </a:rPr>
              <a:t>Tilfældigt opdagede galdesten = aldrig kirurgi </a:t>
            </a:r>
            <a:endParaRPr lang="da-DK" sz="2000" dirty="0">
              <a:solidFill>
                <a:srgbClr val="FF0000"/>
              </a:solidFill>
            </a:endParaRPr>
          </a:p>
          <a:p>
            <a:pPr>
              <a:lnSpc>
                <a:spcPct val="150000"/>
              </a:lnSpc>
            </a:pPr>
            <a:r>
              <a:rPr lang="da-DK" sz="2400" b="1" dirty="0"/>
              <a:t>Prognose</a:t>
            </a:r>
            <a:r>
              <a:rPr lang="da-DK" sz="2400" dirty="0"/>
              <a:t> </a:t>
            </a:r>
            <a:endParaRPr lang="da-DK" sz="2400" dirty="0"/>
          </a:p>
          <a:p>
            <a:pPr lvl="1">
              <a:lnSpc>
                <a:spcPct val="150000"/>
              </a:lnSpc>
            </a:pPr>
            <a:r>
              <a:rPr lang="da-DK" sz="2000" dirty="0"/>
              <a:t>God</a:t>
            </a:r>
            <a:endParaRPr lang="da-DK" sz="2000" dirty="0"/>
          </a:p>
          <a:p>
            <a:pPr lvl="1">
              <a:lnSpc>
                <a:spcPct val="150000"/>
              </a:lnSpc>
            </a:pPr>
            <a:r>
              <a:rPr lang="da-DK" sz="2000" dirty="0"/>
              <a:t>90% af de opererede bliver symptomfri efter operation</a:t>
            </a:r>
            <a:endParaRPr lang="da-DK" sz="2000" dirty="0"/>
          </a:p>
          <a:p>
            <a:pPr lvl="1">
              <a:lnSpc>
                <a:spcPct val="150000"/>
              </a:lnSpc>
            </a:pPr>
            <a:r>
              <a:rPr lang="da-DK" sz="2000" dirty="0"/>
              <a:t>De resterende 10% bør udredes for andre årsager til smerter </a:t>
            </a:r>
            <a:endParaRPr lang="da-DK" sz="2000" b="1" dirty="0"/>
          </a:p>
          <a:p>
            <a:endParaRPr lang="da-DK" sz="2400" dirty="0"/>
          </a:p>
        </p:txBody>
      </p:sp>
      <p:pic>
        <p:nvPicPr>
          <p:cNvPr id="4" name="Billede 3"/>
          <p:cNvPicPr>
            <a:picLocks noChangeAspect="1"/>
          </p:cNvPicPr>
          <p:nvPr/>
        </p:nvPicPr>
        <p:blipFill>
          <a:blip r:embed="rId1"/>
          <a:stretch>
            <a:fillRect/>
          </a:stretch>
        </p:blipFill>
        <p:spPr>
          <a:xfrm>
            <a:off x="7764280" y="3189962"/>
            <a:ext cx="4427720" cy="2487816"/>
          </a:xfrm>
          <a:prstGeom prst="rect">
            <a:avLst/>
          </a:prstGeom>
        </p:spPr>
      </p:pic>
      <p:pic>
        <p:nvPicPr>
          <p:cNvPr id="5" name="Billede 4"/>
          <p:cNvPicPr>
            <a:picLocks noChangeAspect="1"/>
          </p:cNvPicPr>
          <p:nvPr/>
        </p:nvPicPr>
        <p:blipFill>
          <a:blip r:embed="rId2"/>
          <a:stretch>
            <a:fillRect/>
          </a:stretch>
        </p:blipFill>
        <p:spPr>
          <a:xfrm>
            <a:off x="8148482" y="0"/>
            <a:ext cx="4043518" cy="26907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Cholecystitis</a:t>
            </a:r>
            <a:endParaRPr lang="da-DK" dirty="0"/>
          </a:p>
        </p:txBody>
      </p:sp>
      <p:sp>
        <p:nvSpPr>
          <p:cNvPr id="3" name="Pladsholder til indhold 2"/>
          <p:cNvSpPr>
            <a:spLocks noGrp="1"/>
          </p:cNvSpPr>
          <p:nvPr>
            <p:ph idx="1"/>
          </p:nvPr>
        </p:nvSpPr>
        <p:spPr>
          <a:xfrm>
            <a:off x="838200" y="2519915"/>
            <a:ext cx="10515600" cy="3657047"/>
          </a:xfrm>
        </p:spPr>
        <p:txBody>
          <a:bodyPr>
            <a:normAutofit/>
          </a:bodyPr>
          <a:lstStyle/>
          <a:p>
            <a:pPr>
              <a:lnSpc>
                <a:spcPct val="150000"/>
              </a:lnSpc>
            </a:pPr>
            <a:r>
              <a:rPr lang="da-DK" dirty="0">
                <a:solidFill>
                  <a:srgbClr val="FF0000"/>
                </a:solidFill>
              </a:rPr>
              <a:t>Galdeblærebetændelse</a:t>
            </a:r>
            <a:endParaRPr lang="da-DK" dirty="0">
              <a:solidFill>
                <a:srgbClr val="FF0000"/>
              </a:solidFill>
            </a:endParaRPr>
          </a:p>
          <a:p>
            <a:pPr>
              <a:lnSpc>
                <a:spcPct val="150000"/>
              </a:lnSpc>
            </a:pPr>
            <a:r>
              <a:rPr lang="da-DK" dirty="0">
                <a:solidFill>
                  <a:srgbClr val="FF0000"/>
                </a:solidFill>
              </a:rPr>
              <a:t>Akut </a:t>
            </a:r>
            <a:r>
              <a:rPr lang="da-DK" i="1" dirty="0">
                <a:solidFill>
                  <a:srgbClr val="FF0000"/>
                </a:solidFill>
              </a:rPr>
              <a:t>inflammation</a:t>
            </a:r>
            <a:r>
              <a:rPr lang="da-DK" dirty="0">
                <a:solidFill>
                  <a:srgbClr val="FF0000"/>
                </a:solidFill>
              </a:rPr>
              <a:t> i galdeblæren</a:t>
            </a:r>
            <a:endParaRPr lang="da-DK" dirty="0">
              <a:solidFill>
                <a:srgbClr val="FF0000"/>
              </a:solidFill>
            </a:endParaRPr>
          </a:p>
          <a:p>
            <a:pPr>
              <a:lnSpc>
                <a:spcPct val="150000"/>
              </a:lnSpc>
            </a:pPr>
            <a:r>
              <a:rPr lang="da-DK" dirty="0"/>
              <a:t>Ofte pga. galdeblæresten (95%), hvor </a:t>
            </a:r>
            <a:r>
              <a:rPr lang="da-DK" i="1" dirty="0" err="1"/>
              <a:t>ductus</a:t>
            </a:r>
            <a:r>
              <a:rPr lang="da-DK" i="1" dirty="0"/>
              <a:t> </a:t>
            </a:r>
            <a:r>
              <a:rPr lang="da-DK" i="1" dirty="0" err="1"/>
              <a:t>cysticus</a:t>
            </a:r>
            <a:r>
              <a:rPr lang="da-DK" i="1" dirty="0"/>
              <a:t> </a:t>
            </a:r>
            <a:r>
              <a:rPr lang="da-DK" dirty="0"/>
              <a:t>aflukkes </a:t>
            </a:r>
            <a:endParaRPr lang="da-DK" dirty="0"/>
          </a:p>
          <a:p>
            <a:pPr marL="0" indent="0">
              <a:buNone/>
            </a:pPr>
            <a:endParaRPr lang="da-DK" dirty="0"/>
          </a:p>
        </p:txBody>
      </p:sp>
      <p:pic>
        <p:nvPicPr>
          <p:cNvPr id="27650" name="Picture 2" descr="Cholecystitis Sydney | Laparoscopic Cholecystectomy Sydney | Gall Bladder  Surgery Sydne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51278" y="70214"/>
            <a:ext cx="3940722" cy="33758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5"/>
          <p:cNvPicPr>
            <a:picLocks noChangeAspect="1"/>
          </p:cNvPicPr>
          <p:nvPr/>
        </p:nvPicPr>
        <p:blipFill>
          <a:blip r:embed="rId1"/>
          <a:stretch>
            <a:fillRect/>
          </a:stretch>
        </p:blipFill>
        <p:spPr>
          <a:xfrm>
            <a:off x="6695621" y="176577"/>
            <a:ext cx="5496379" cy="3892661"/>
          </a:xfrm>
          <a:prstGeom prst="rect">
            <a:avLst/>
          </a:prstGeom>
        </p:spPr>
      </p:pic>
      <p:sp>
        <p:nvSpPr>
          <p:cNvPr id="2" name="Titel 1"/>
          <p:cNvSpPr>
            <a:spLocks noGrp="1"/>
          </p:cNvSpPr>
          <p:nvPr>
            <p:ph type="title"/>
          </p:nvPr>
        </p:nvSpPr>
        <p:spPr/>
        <p:txBody>
          <a:bodyPr/>
          <a:lstStyle/>
          <a:p>
            <a:r>
              <a:rPr lang="da-DK" dirty="0" err="1"/>
              <a:t>Cholecystitis</a:t>
            </a:r>
            <a:endParaRPr lang="da-DK" dirty="0"/>
          </a:p>
        </p:txBody>
      </p:sp>
      <p:sp>
        <p:nvSpPr>
          <p:cNvPr id="3" name="Pladsholder til indhold 2"/>
          <p:cNvSpPr>
            <a:spLocks noGrp="1"/>
          </p:cNvSpPr>
          <p:nvPr>
            <p:ph idx="1"/>
          </p:nvPr>
        </p:nvSpPr>
        <p:spPr>
          <a:xfrm>
            <a:off x="838200" y="1825625"/>
            <a:ext cx="5741276" cy="4667250"/>
          </a:xfrm>
        </p:spPr>
        <p:txBody>
          <a:bodyPr>
            <a:normAutofit fontScale="92500" lnSpcReduction="10000"/>
          </a:bodyPr>
          <a:lstStyle/>
          <a:p>
            <a:pPr>
              <a:lnSpc>
                <a:spcPct val="150000"/>
              </a:lnSpc>
            </a:pPr>
            <a:r>
              <a:rPr lang="da-DK" b="1" dirty="0"/>
              <a:t>Symptomer</a:t>
            </a:r>
            <a:r>
              <a:rPr lang="da-DK" dirty="0"/>
              <a:t> </a:t>
            </a:r>
            <a:endParaRPr lang="da-DK" dirty="0"/>
          </a:p>
          <a:p>
            <a:pPr lvl="1">
              <a:lnSpc>
                <a:spcPct val="150000"/>
              </a:lnSpc>
            </a:pPr>
            <a:r>
              <a:rPr lang="da-DK" dirty="0">
                <a:solidFill>
                  <a:srgbClr val="FF0000"/>
                </a:solidFill>
              </a:rPr>
              <a:t>Som ved galdestensanfald, men smerterne forsvinder </a:t>
            </a:r>
            <a:r>
              <a:rPr lang="da-DK" u="sng" dirty="0">
                <a:solidFill>
                  <a:srgbClr val="FF0000"/>
                </a:solidFill>
              </a:rPr>
              <a:t>ikke</a:t>
            </a:r>
            <a:r>
              <a:rPr lang="da-DK" dirty="0">
                <a:solidFill>
                  <a:srgbClr val="FF0000"/>
                </a:solidFill>
              </a:rPr>
              <a:t> igen</a:t>
            </a:r>
            <a:endParaRPr lang="da-DK" dirty="0">
              <a:solidFill>
                <a:srgbClr val="FF0000"/>
              </a:solidFill>
            </a:endParaRPr>
          </a:p>
          <a:p>
            <a:pPr lvl="1">
              <a:lnSpc>
                <a:spcPct val="150000"/>
              </a:lnSpc>
            </a:pPr>
            <a:r>
              <a:rPr lang="da-DK" dirty="0"/>
              <a:t>Evt. påvirket AT og feber</a:t>
            </a:r>
            <a:endParaRPr lang="da-DK" dirty="0"/>
          </a:p>
          <a:p>
            <a:pPr>
              <a:lnSpc>
                <a:spcPct val="150000"/>
              </a:lnSpc>
            </a:pPr>
            <a:r>
              <a:rPr lang="da-DK" b="1" dirty="0"/>
              <a:t>Objektive fund</a:t>
            </a:r>
            <a:endParaRPr lang="da-DK" b="1" dirty="0"/>
          </a:p>
          <a:p>
            <a:pPr lvl="1">
              <a:lnSpc>
                <a:spcPct val="150000"/>
              </a:lnSpc>
            </a:pPr>
            <a:r>
              <a:rPr lang="da-DK" dirty="0">
                <a:solidFill>
                  <a:srgbClr val="FF0000"/>
                </a:solidFill>
              </a:rPr>
              <a:t>Ømhed under højre kurvatur</a:t>
            </a:r>
            <a:endParaRPr lang="da-DK" dirty="0">
              <a:solidFill>
                <a:srgbClr val="FF0000"/>
              </a:solidFill>
            </a:endParaRPr>
          </a:p>
          <a:p>
            <a:pPr>
              <a:lnSpc>
                <a:spcPct val="150000"/>
              </a:lnSpc>
            </a:pPr>
            <a:r>
              <a:rPr lang="da-DK" b="1" dirty="0"/>
              <a:t>Diagnose</a:t>
            </a:r>
            <a:endParaRPr lang="da-DK" b="1" dirty="0"/>
          </a:p>
          <a:p>
            <a:pPr lvl="1">
              <a:lnSpc>
                <a:spcPct val="150000"/>
              </a:lnSpc>
            </a:pPr>
            <a:r>
              <a:rPr lang="da-DK" dirty="0"/>
              <a:t>BP med forhøjede infektionstal og evt. påvirkede lever-galdetal </a:t>
            </a:r>
            <a:endParaRPr lang="da-DK" dirty="0"/>
          </a:p>
          <a:p>
            <a:pPr lvl="1">
              <a:lnSpc>
                <a:spcPct val="150000"/>
              </a:lnSpc>
            </a:pPr>
            <a:r>
              <a:rPr lang="da-DK" u="sng" dirty="0"/>
              <a:t>UL</a:t>
            </a:r>
            <a:r>
              <a:rPr lang="da-DK" u="sng" dirty="0">
                <a:solidFill>
                  <a:srgbClr val="FF0000"/>
                </a:solidFill>
              </a:rPr>
              <a:t> </a:t>
            </a:r>
            <a:r>
              <a:rPr lang="da-DK" u="sng" dirty="0"/>
              <a:t>med fortykket galdeblærevæg</a:t>
            </a:r>
            <a:endParaRPr lang="da-DK" u="sng" dirty="0"/>
          </a:p>
          <a:p>
            <a:endParaRPr lang="da-DK" dirty="0"/>
          </a:p>
        </p:txBody>
      </p:sp>
      <p:pic>
        <p:nvPicPr>
          <p:cNvPr id="5" name="Billede 4"/>
          <p:cNvPicPr>
            <a:picLocks noChangeAspect="1"/>
          </p:cNvPicPr>
          <p:nvPr/>
        </p:nvPicPr>
        <p:blipFill rotWithShape="1">
          <a:blip r:embed="rId2"/>
          <a:srcRect l="11290"/>
          <a:stretch>
            <a:fillRect/>
          </a:stretch>
        </p:blipFill>
        <p:spPr>
          <a:xfrm>
            <a:off x="8450317" y="4041391"/>
            <a:ext cx="3741683" cy="28166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Cholecystitis</a:t>
            </a:r>
            <a:endParaRPr lang="da-DK" dirty="0"/>
          </a:p>
        </p:txBody>
      </p:sp>
      <p:sp>
        <p:nvSpPr>
          <p:cNvPr id="3" name="Pladsholder til indhold 2"/>
          <p:cNvSpPr>
            <a:spLocks noGrp="1"/>
          </p:cNvSpPr>
          <p:nvPr>
            <p:ph idx="1"/>
          </p:nvPr>
        </p:nvSpPr>
        <p:spPr/>
        <p:txBody>
          <a:bodyPr>
            <a:normAutofit fontScale="92500" lnSpcReduction="10000"/>
          </a:bodyPr>
          <a:lstStyle/>
          <a:p>
            <a:pPr marL="0" indent="0">
              <a:lnSpc>
                <a:spcPct val="150000"/>
              </a:lnSpc>
              <a:buNone/>
            </a:pPr>
            <a:r>
              <a:rPr lang="da-DK" b="1" dirty="0"/>
              <a:t>Ubehandlet</a:t>
            </a:r>
            <a:r>
              <a:rPr lang="da-DK" dirty="0"/>
              <a:t> </a:t>
            </a:r>
            <a:endParaRPr lang="da-DK" dirty="0"/>
          </a:p>
          <a:p>
            <a:pPr>
              <a:lnSpc>
                <a:spcPct val="150000"/>
              </a:lnSpc>
            </a:pPr>
            <a:r>
              <a:rPr lang="da-DK" dirty="0"/>
              <a:t>De fleste tilfælde forsvinde af sig selv i løbet af 5-6 dage</a:t>
            </a:r>
            <a:endParaRPr lang="da-DK" dirty="0"/>
          </a:p>
          <a:p>
            <a:pPr>
              <a:lnSpc>
                <a:spcPct val="150000"/>
              </a:lnSpc>
            </a:pPr>
            <a:r>
              <a:rPr lang="da-DK" dirty="0">
                <a:solidFill>
                  <a:srgbClr val="FF0000"/>
                </a:solidFill>
              </a:rPr>
              <a:t>Ved galdesten som årsag = ofte recidiv </a:t>
            </a:r>
            <a:r>
              <a:rPr lang="da-DK" dirty="0">
                <a:solidFill>
                  <a:srgbClr val="FF0000"/>
                </a:solidFill>
                <a:sym typeface="Wingdings" panose="05000000000000000000" pitchFamily="2" charset="2"/>
              </a:rPr>
              <a:t></a:t>
            </a:r>
            <a:r>
              <a:rPr lang="da-DK" dirty="0">
                <a:solidFill>
                  <a:srgbClr val="FF0000"/>
                </a:solidFill>
              </a:rPr>
              <a:t> </a:t>
            </a:r>
            <a:r>
              <a:rPr lang="da-DK" dirty="0" err="1">
                <a:solidFill>
                  <a:srgbClr val="FF0000"/>
                </a:solidFill>
              </a:rPr>
              <a:t>cholecystektomi</a:t>
            </a:r>
            <a:endParaRPr lang="da-DK" b="1" dirty="0">
              <a:solidFill>
                <a:srgbClr val="FF0000"/>
              </a:solidFill>
            </a:endParaRPr>
          </a:p>
          <a:p>
            <a:pPr marL="0" indent="0">
              <a:lnSpc>
                <a:spcPct val="150000"/>
              </a:lnSpc>
              <a:buNone/>
            </a:pPr>
            <a:r>
              <a:rPr lang="da-DK" b="1" dirty="0"/>
              <a:t>Behandling</a:t>
            </a:r>
            <a:endParaRPr lang="da-DK" b="1" dirty="0"/>
          </a:p>
          <a:p>
            <a:pPr>
              <a:lnSpc>
                <a:spcPct val="150000"/>
              </a:lnSpc>
            </a:pPr>
            <a:r>
              <a:rPr lang="da-DK" dirty="0" err="1"/>
              <a:t>Cholecystitis</a:t>
            </a:r>
            <a:r>
              <a:rPr lang="da-DK" dirty="0"/>
              <a:t> </a:t>
            </a:r>
            <a:r>
              <a:rPr lang="da-DK" b="1" dirty="0"/>
              <a:t>med </a:t>
            </a:r>
            <a:r>
              <a:rPr lang="da-DK" dirty="0"/>
              <a:t>tegn til galdesten = akut </a:t>
            </a:r>
            <a:r>
              <a:rPr lang="da-DK" dirty="0" err="1"/>
              <a:t>cholecystektomi</a:t>
            </a:r>
            <a:endParaRPr lang="da-DK" dirty="0"/>
          </a:p>
          <a:p>
            <a:pPr lvl="1">
              <a:lnSpc>
                <a:spcPct val="150000"/>
              </a:lnSpc>
            </a:pPr>
            <a:r>
              <a:rPr lang="da-DK" dirty="0"/>
              <a:t>Medmindre de har haft symptomer i 5-6 dage. Så udskydes det nogle måneder.</a:t>
            </a:r>
            <a:endParaRPr lang="da-DK" dirty="0"/>
          </a:p>
          <a:p>
            <a:pPr>
              <a:lnSpc>
                <a:spcPct val="150000"/>
              </a:lnSpc>
            </a:pPr>
            <a:r>
              <a:rPr lang="da-DK" dirty="0" err="1"/>
              <a:t>Cholecystitis</a:t>
            </a:r>
            <a:r>
              <a:rPr lang="da-DK" dirty="0"/>
              <a:t> </a:t>
            </a:r>
            <a:r>
              <a:rPr lang="da-DK" b="1" dirty="0"/>
              <a:t>uden </a:t>
            </a:r>
            <a:r>
              <a:rPr lang="da-DK" dirty="0"/>
              <a:t>tegn til galdesten = dræn i galdeblæren</a:t>
            </a:r>
            <a:endParaRPr lang="da-DK" dirty="0"/>
          </a:p>
          <a:p>
            <a:pPr lvl="1">
              <a:lnSpc>
                <a:spcPct val="150000"/>
              </a:lnSpc>
            </a:pPr>
            <a:r>
              <a:rPr lang="da-DK" dirty="0"/>
              <a:t>Har man været svært påvirket, da evt. </a:t>
            </a:r>
            <a:r>
              <a:rPr lang="da-DK" dirty="0" err="1"/>
              <a:t>elektiv</a:t>
            </a:r>
            <a:r>
              <a:rPr lang="da-DK" dirty="0"/>
              <a:t> </a:t>
            </a:r>
            <a:r>
              <a:rPr lang="da-DK" dirty="0" err="1"/>
              <a:t>cholecystektomi</a:t>
            </a:r>
            <a:endParaRPr lang="da-DK" dirty="0"/>
          </a:p>
        </p:txBody>
      </p:sp>
      <p:pic>
        <p:nvPicPr>
          <p:cNvPr id="29698" name="Picture 2" descr="Innføringen av en-port laparoskopi ved AHUS - Kirurge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23587" y="136635"/>
            <a:ext cx="3300248" cy="44003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1"/>
          <a:stretch>
            <a:fillRect/>
          </a:stretch>
        </p:blipFill>
        <p:spPr>
          <a:xfrm>
            <a:off x="7491139" y="2904826"/>
            <a:ext cx="4509475" cy="3865264"/>
          </a:xfrm>
          <a:prstGeom prst="rect">
            <a:avLst/>
          </a:prstGeom>
        </p:spPr>
      </p:pic>
      <p:sp>
        <p:nvSpPr>
          <p:cNvPr id="2" name="Titel 1"/>
          <p:cNvSpPr>
            <a:spLocks noGrp="1"/>
          </p:cNvSpPr>
          <p:nvPr>
            <p:ph type="title"/>
          </p:nvPr>
        </p:nvSpPr>
        <p:spPr/>
        <p:txBody>
          <a:bodyPr/>
          <a:lstStyle/>
          <a:p>
            <a:r>
              <a:rPr lang="da-DK" dirty="0" err="1"/>
              <a:t>Choledocholithiasis</a:t>
            </a:r>
            <a:endParaRPr lang="da-DK" dirty="0"/>
          </a:p>
        </p:txBody>
      </p:sp>
      <p:sp>
        <p:nvSpPr>
          <p:cNvPr id="3" name="Pladsholder til indhold 2"/>
          <p:cNvSpPr>
            <a:spLocks noGrp="1"/>
          </p:cNvSpPr>
          <p:nvPr>
            <p:ph idx="1"/>
          </p:nvPr>
        </p:nvSpPr>
        <p:spPr>
          <a:xfrm>
            <a:off x="838200" y="2054720"/>
            <a:ext cx="10515600" cy="4351338"/>
          </a:xfrm>
        </p:spPr>
        <p:txBody>
          <a:bodyPr>
            <a:normAutofit/>
          </a:bodyPr>
          <a:lstStyle/>
          <a:p>
            <a:pPr>
              <a:lnSpc>
                <a:spcPct val="150000"/>
              </a:lnSpc>
            </a:pPr>
            <a:r>
              <a:rPr lang="da-DK" dirty="0" err="1"/>
              <a:t>Choledocholithiasis</a:t>
            </a:r>
            <a:r>
              <a:rPr lang="da-DK" dirty="0"/>
              <a:t> = </a:t>
            </a:r>
            <a:r>
              <a:rPr lang="da-DK" dirty="0">
                <a:solidFill>
                  <a:srgbClr val="FF0000"/>
                </a:solidFill>
              </a:rPr>
              <a:t>Sten i de fraførende galdeveje </a:t>
            </a:r>
            <a:endParaRPr lang="da-DK" dirty="0">
              <a:solidFill>
                <a:srgbClr val="FF0000"/>
              </a:solidFill>
            </a:endParaRPr>
          </a:p>
          <a:p>
            <a:pPr lvl="1">
              <a:lnSpc>
                <a:spcPct val="150000"/>
              </a:lnSpc>
            </a:pPr>
            <a:r>
              <a:rPr lang="da-DK" i="1" dirty="0" err="1"/>
              <a:t>ductus</a:t>
            </a:r>
            <a:r>
              <a:rPr lang="da-DK" i="1" dirty="0"/>
              <a:t> </a:t>
            </a:r>
            <a:r>
              <a:rPr lang="da-DK" i="1" dirty="0" err="1"/>
              <a:t>hepaticus</a:t>
            </a:r>
            <a:r>
              <a:rPr lang="da-DK" i="1" dirty="0"/>
              <a:t> </a:t>
            </a:r>
            <a:r>
              <a:rPr lang="da-DK" dirty="0"/>
              <a:t>og </a:t>
            </a:r>
            <a:r>
              <a:rPr lang="da-DK" i="1" dirty="0" err="1"/>
              <a:t>ductus</a:t>
            </a:r>
            <a:r>
              <a:rPr lang="da-DK" i="1" dirty="0"/>
              <a:t> </a:t>
            </a:r>
            <a:r>
              <a:rPr lang="da-DK" i="1" dirty="0" err="1"/>
              <a:t>choledochus</a:t>
            </a:r>
            <a:endParaRPr lang="da-DK"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67335" y="362585"/>
            <a:ext cx="10691495" cy="777240"/>
          </a:xfrm>
        </p:spPr>
        <p:txBody>
          <a:bodyPr>
            <a:normAutofit fontScale="90000"/>
          </a:bodyPr>
          <a:lstStyle/>
          <a:p>
            <a:r>
              <a:rPr lang="da-DK" dirty="0"/>
              <a:t>Akut </a:t>
            </a:r>
            <a:r>
              <a:rPr lang="da-DK" dirty="0" err="1"/>
              <a:t>pancreatitis</a:t>
            </a:r>
            <a:endParaRPr lang="da-DK" dirty="0"/>
          </a:p>
        </p:txBody>
      </p:sp>
      <p:sp>
        <p:nvSpPr>
          <p:cNvPr id="3" name="Pladsholder til indhold 2"/>
          <p:cNvSpPr>
            <a:spLocks noGrp="1"/>
          </p:cNvSpPr>
          <p:nvPr>
            <p:ph idx="1"/>
          </p:nvPr>
        </p:nvSpPr>
        <p:spPr>
          <a:xfrm>
            <a:off x="407670" y="999490"/>
            <a:ext cx="7907020" cy="5309235"/>
          </a:xfrm>
        </p:spPr>
        <p:txBody>
          <a:bodyPr>
            <a:normAutofit/>
          </a:bodyPr>
          <a:lstStyle/>
          <a:p>
            <a:pPr>
              <a:lnSpc>
                <a:spcPct val="150000"/>
              </a:lnSpc>
            </a:pPr>
            <a:r>
              <a:rPr lang="da-DK" b="1" dirty="0"/>
              <a:t>Årsager</a:t>
            </a:r>
            <a:endParaRPr lang="da-DK" b="1" dirty="0"/>
          </a:p>
          <a:p>
            <a:pPr lvl="1">
              <a:lnSpc>
                <a:spcPct val="150000"/>
              </a:lnSpc>
            </a:pPr>
            <a:r>
              <a:rPr lang="da-DK" dirty="0">
                <a:solidFill>
                  <a:srgbClr val="FF0000"/>
                </a:solidFill>
              </a:rPr>
              <a:t>Alkohol (45%)</a:t>
            </a:r>
            <a:endParaRPr lang="da-DK" dirty="0">
              <a:solidFill>
                <a:srgbClr val="FF0000"/>
              </a:solidFill>
            </a:endParaRPr>
          </a:p>
          <a:p>
            <a:pPr lvl="1">
              <a:lnSpc>
                <a:spcPct val="150000"/>
              </a:lnSpc>
            </a:pPr>
            <a:r>
              <a:rPr lang="da-DK" dirty="0">
                <a:solidFill>
                  <a:srgbClr val="FF0000"/>
                </a:solidFill>
              </a:rPr>
              <a:t>Galdevejssten (35%) </a:t>
            </a:r>
            <a:endParaRPr lang="da-DK" dirty="0">
              <a:solidFill>
                <a:srgbClr val="FF0000"/>
              </a:solidFill>
            </a:endParaRPr>
          </a:p>
          <a:p>
            <a:pPr lvl="1">
              <a:lnSpc>
                <a:spcPct val="150000"/>
              </a:lnSpc>
            </a:pPr>
            <a:r>
              <a:rPr lang="da-DK" dirty="0"/>
              <a:t>De sidste 20% = </a:t>
            </a:r>
            <a:r>
              <a:rPr lang="da-DK" dirty="0" err="1"/>
              <a:t>hyperlipidæmi</a:t>
            </a:r>
            <a:r>
              <a:rPr lang="da-DK" dirty="0"/>
              <a:t>, ERCP, tumor, operation etc.</a:t>
            </a:r>
            <a:endParaRPr lang="da-DK" dirty="0"/>
          </a:p>
          <a:p>
            <a:pPr lvl="0">
              <a:lnSpc>
                <a:spcPct val="150000"/>
              </a:lnSpc>
            </a:pPr>
            <a:r>
              <a:rPr lang="en-US" altLang="da-DK" dirty="0"/>
              <a:t>Patologi</a:t>
            </a:r>
            <a:endParaRPr lang="en-US" altLang="da-DK" dirty="0"/>
          </a:p>
          <a:p>
            <a:pPr lvl="1">
              <a:lnSpc>
                <a:spcPct val="150000"/>
              </a:lnSpc>
            </a:pPr>
            <a:r>
              <a:rPr lang="en-US" altLang="da-DK" sz="1800" dirty="0"/>
              <a:t>Henfald af pancreas -&gt; vævsskade og evt. nekrose.</a:t>
            </a:r>
            <a:endParaRPr lang="en-US" altLang="da-DK" sz="1800" dirty="0"/>
          </a:p>
          <a:p>
            <a:pPr lvl="1">
              <a:lnSpc>
                <a:spcPct val="150000"/>
              </a:lnSpc>
            </a:pPr>
            <a:r>
              <a:rPr lang="en-US" altLang="da-DK" sz="1800" dirty="0"/>
              <a:t>Formentlig grundet udsivning af pancreas enzymer</a:t>
            </a:r>
            <a:endParaRPr lang="da-DK" dirty="0"/>
          </a:p>
          <a:p>
            <a:endParaRPr lang="da-DK" dirty="0"/>
          </a:p>
          <a:p>
            <a:endParaRPr lang="da-DK" dirty="0"/>
          </a:p>
        </p:txBody>
      </p:sp>
      <p:pic>
        <p:nvPicPr>
          <p:cNvPr id="4098" name="Picture 2" descr="Acute pancreatitis | Radiology Reference Article | Radiopaedia.or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20848" y="3834633"/>
            <a:ext cx="3390667" cy="28383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Acute Pancreatitis &amp; What Happens In Acute Pancreatitis?L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9206" y="67387"/>
            <a:ext cx="3632309" cy="36323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r>
              <a:rPr lang="da-DK" dirty="0" err="1"/>
              <a:t>Choledecholithiasis</a:t>
            </a:r>
            <a:r>
              <a:rPr lang="da-DK" dirty="0"/>
              <a:t> - </a:t>
            </a:r>
            <a:r>
              <a:rPr lang="da-DK" dirty="0" err="1"/>
              <a:t>Cholangitis</a:t>
            </a:r>
            <a:endParaRPr lang="da-DK" dirty="0"/>
          </a:p>
        </p:txBody>
      </p:sp>
      <p:sp>
        <p:nvSpPr>
          <p:cNvPr id="3" name="Pladsholder til indhold 2"/>
          <p:cNvSpPr>
            <a:spLocks noGrp="1"/>
          </p:cNvSpPr>
          <p:nvPr>
            <p:ph idx="1"/>
          </p:nvPr>
        </p:nvSpPr>
        <p:spPr>
          <a:xfrm>
            <a:off x="838200" y="1325563"/>
            <a:ext cx="10515600" cy="4351338"/>
          </a:xfrm>
        </p:spPr>
        <p:txBody>
          <a:bodyPr>
            <a:normAutofit/>
          </a:bodyPr>
          <a:lstStyle/>
          <a:p>
            <a:pPr>
              <a:lnSpc>
                <a:spcPct val="150000"/>
              </a:lnSpc>
            </a:pPr>
            <a:r>
              <a:rPr lang="da-DK" sz="2400" dirty="0"/>
              <a:t>Sidder stenen for længe </a:t>
            </a:r>
            <a:r>
              <a:rPr lang="da-DK" sz="2400" dirty="0">
                <a:sym typeface="Wingdings" panose="05000000000000000000" pitchFamily="2" charset="2"/>
              </a:rPr>
              <a:t> </a:t>
            </a:r>
            <a:r>
              <a:rPr lang="da-DK" sz="2400" dirty="0" err="1"/>
              <a:t>cholangitis</a:t>
            </a:r>
            <a:r>
              <a:rPr lang="da-DK" sz="2400" dirty="0"/>
              <a:t> (galdevejsinflammation) </a:t>
            </a:r>
            <a:endParaRPr lang="da-DK" sz="2400" dirty="0"/>
          </a:p>
          <a:p>
            <a:pPr>
              <a:lnSpc>
                <a:spcPct val="150000"/>
              </a:lnSpc>
            </a:pPr>
            <a:r>
              <a:rPr lang="da-DK" sz="2400" b="1" dirty="0"/>
              <a:t>Symptomer</a:t>
            </a:r>
            <a:r>
              <a:rPr lang="da-DK" sz="2400" dirty="0"/>
              <a:t> = </a:t>
            </a:r>
            <a:r>
              <a:rPr lang="da-DK" sz="2400" dirty="0" err="1">
                <a:solidFill>
                  <a:srgbClr val="FF0000"/>
                </a:solidFill>
              </a:rPr>
              <a:t>Charcots</a:t>
            </a:r>
            <a:r>
              <a:rPr lang="da-DK" sz="2400" dirty="0">
                <a:solidFill>
                  <a:srgbClr val="FF0000"/>
                </a:solidFill>
              </a:rPr>
              <a:t> triade (feber, </a:t>
            </a:r>
            <a:r>
              <a:rPr lang="da-DK" sz="2400" dirty="0" err="1">
                <a:solidFill>
                  <a:srgbClr val="FF0000"/>
                </a:solidFill>
              </a:rPr>
              <a:t>icterus</a:t>
            </a:r>
            <a:r>
              <a:rPr lang="da-DK" sz="2400" dirty="0">
                <a:solidFill>
                  <a:srgbClr val="FF0000"/>
                </a:solidFill>
              </a:rPr>
              <a:t> og </a:t>
            </a:r>
            <a:r>
              <a:rPr lang="da-DK" sz="2400" dirty="0" err="1">
                <a:solidFill>
                  <a:srgbClr val="FF0000"/>
                </a:solidFill>
              </a:rPr>
              <a:t>abdominalsmerter</a:t>
            </a:r>
            <a:r>
              <a:rPr lang="da-DK" sz="2400" dirty="0">
                <a:solidFill>
                  <a:srgbClr val="FF0000"/>
                </a:solidFill>
              </a:rPr>
              <a:t>)</a:t>
            </a:r>
            <a:endParaRPr lang="da-DK" sz="2400" dirty="0">
              <a:solidFill>
                <a:srgbClr val="FF0000"/>
              </a:solidFill>
            </a:endParaRPr>
          </a:p>
          <a:p>
            <a:pPr marL="0" indent="0">
              <a:buNone/>
            </a:pPr>
            <a:endParaRPr lang="da-DK" dirty="0"/>
          </a:p>
        </p:txBody>
      </p:sp>
      <p:pic>
        <p:nvPicPr>
          <p:cNvPr id="4" name="Billede 3"/>
          <p:cNvPicPr>
            <a:picLocks noChangeAspect="1"/>
          </p:cNvPicPr>
          <p:nvPr/>
        </p:nvPicPr>
        <p:blipFill>
          <a:blip r:embed="rId1"/>
          <a:stretch>
            <a:fillRect/>
          </a:stretch>
        </p:blipFill>
        <p:spPr>
          <a:xfrm>
            <a:off x="2108003" y="2870002"/>
            <a:ext cx="7763343" cy="3881672"/>
          </a:xfrm>
          <a:prstGeom prst="rect">
            <a:avLst/>
          </a:prstGeom>
        </p:spPr>
      </p:pic>
      <p:sp>
        <p:nvSpPr>
          <p:cNvPr id="5" name="Ellipse 4"/>
          <p:cNvSpPr/>
          <p:nvPr/>
        </p:nvSpPr>
        <p:spPr>
          <a:xfrm>
            <a:off x="6326371" y="2665378"/>
            <a:ext cx="3274583" cy="302577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76693" y="493987"/>
            <a:ext cx="6081155" cy="851338"/>
          </a:xfrm>
        </p:spPr>
        <p:txBody>
          <a:bodyPr anchor="b">
            <a:noAutofit/>
          </a:bodyPr>
          <a:lstStyle/>
          <a:p>
            <a:r>
              <a:rPr lang="da-DK" sz="3600" dirty="0" err="1"/>
              <a:t>Choledocholithiasis</a:t>
            </a:r>
            <a:r>
              <a:rPr lang="da-DK" sz="3600" dirty="0"/>
              <a:t> - </a:t>
            </a:r>
            <a:r>
              <a:rPr lang="da-DK" sz="3600" dirty="0" err="1"/>
              <a:t>cholangitis</a:t>
            </a:r>
            <a:endParaRPr lang="da-DK" sz="3600" dirty="0"/>
          </a:p>
        </p:txBody>
      </p:sp>
      <p:sp>
        <p:nvSpPr>
          <p:cNvPr id="3" name="Pladsholder til indhold 2"/>
          <p:cNvSpPr>
            <a:spLocks noGrp="1"/>
          </p:cNvSpPr>
          <p:nvPr>
            <p:ph idx="1"/>
          </p:nvPr>
        </p:nvSpPr>
        <p:spPr>
          <a:xfrm>
            <a:off x="876693" y="1903807"/>
            <a:ext cx="5513474" cy="4675669"/>
          </a:xfrm>
        </p:spPr>
        <p:txBody>
          <a:bodyPr anchor="t">
            <a:normAutofit/>
          </a:bodyPr>
          <a:lstStyle/>
          <a:p>
            <a:r>
              <a:rPr lang="da-DK" sz="2400" b="1" dirty="0"/>
              <a:t>Diagnose</a:t>
            </a:r>
            <a:endParaRPr lang="da-DK" sz="2400" b="1" dirty="0"/>
          </a:p>
          <a:p>
            <a:pPr lvl="1"/>
            <a:r>
              <a:rPr lang="da-DK" dirty="0"/>
              <a:t>BP </a:t>
            </a:r>
            <a:endParaRPr lang="da-DK" dirty="0"/>
          </a:p>
          <a:p>
            <a:pPr lvl="2"/>
            <a:r>
              <a:rPr lang="da-DK" dirty="0"/>
              <a:t>Påvirkede levergaldetal </a:t>
            </a:r>
            <a:endParaRPr lang="da-DK" dirty="0"/>
          </a:p>
          <a:p>
            <a:pPr lvl="2"/>
            <a:r>
              <a:rPr lang="da-DK" dirty="0"/>
              <a:t>Forhøjede infektionstal </a:t>
            </a:r>
            <a:endParaRPr lang="da-DK" dirty="0"/>
          </a:p>
          <a:p>
            <a:pPr lvl="1"/>
            <a:r>
              <a:rPr lang="da-DK" dirty="0"/>
              <a:t>UL</a:t>
            </a:r>
            <a:br>
              <a:rPr lang="da-DK" dirty="0"/>
            </a:br>
            <a:endParaRPr lang="da-DK" dirty="0"/>
          </a:p>
          <a:p>
            <a:r>
              <a:rPr lang="da-DK" sz="2400" b="1" dirty="0"/>
              <a:t>Behandling</a:t>
            </a:r>
            <a:r>
              <a:rPr lang="da-DK" sz="2400" dirty="0"/>
              <a:t> </a:t>
            </a:r>
            <a:endParaRPr lang="da-DK" sz="2400" dirty="0"/>
          </a:p>
          <a:p>
            <a:pPr lvl="1"/>
            <a:r>
              <a:rPr lang="da-DK" dirty="0">
                <a:solidFill>
                  <a:srgbClr val="FF0000"/>
                </a:solidFill>
              </a:rPr>
              <a:t>Akut ERCP </a:t>
            </a:r>
            <a:endParaRPr lang="da-DK" dirty="0">
              <a:solidFill>
                <a:srgbClr val="FF0000"/>
              </a:solidFill>
            </a:endParaRPr>
          </a:p>
          <a:p>
            <a:pPr lvl="1"/>
            <a:r>
              <a:rPr lang="da-DK" dirty="0"/>
              <a:t>Alternativt drænage af de dybe galdeveje samtidig med antibiotika </a:t>
            </a:r>
            <a:endParaRPr lang="da-DK" b="1" dirty="0"/>
          </a:p>
          <a:p>
            <a:endParaRPr lang="da-DK" sz="2000" dirty="0"/>
          </a:p>
        </p:txBody>
      </p:sp>
      <p:pic>
        <p:nvPicPr>
          <p:cNvPr id="4" name="Billede 3"/>
          <p:cNvPicPr>
            <a:picLocks noChangeAspect="1"/>
          </p:cNvPicPr>
          <p:nvPr/>
        </p:nvPicPr>
        <p:blipFill rotWithShape="1">
          <a:blip r:embed="rId1"/>
          <a:srcRect l="3705" t="3334" r="16964" b="17777"/>
          <a:stretch>
            <a:fillRect/>
          </a:stretch>
        </p:blipFill>
        <p:spPr>
          <a:xfrm>
            <a:off x="6096001" y="1903807"/>
            <a:ext cx="5770178" cy="32276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Choledocholithiasis</a:t>
            </a:r>
            <a:r>
              <a:rPr lang="da-DK" dirty="0"/>
              <a:t> - </a:t>
            </a:r>
            <a:r>
              <a:rPr lang="da-DK" dirty="0" err="1"/>
              <a:t>cholangitis</a:t>
            </a:r>
            <a:endParaRPr lang="da-DK" dirty="0"/>
          </a:p>
        </p:txBody>
      </p:sp>
      <p:sp>
        <p:nvSpPr>
          <p:cNvPr id="3" name="Pladsholder til indhold 2"/>
          <p:cNvSpPr>
            <a:spLocks noGrp="1"/>
          </p:cNvSpPr>
          <p:nvPr>
            <p:ph idx="1"/>
          </p:nvPr>
        </p:nvSpPr>
        <p:spPr/>
        <p:txBody>
          <a:bodyPr/>
          <a:lstStyle/>
          <a:p>
            <a:r>
              <a:rPr lang="da-DK" b="1" dirty="0"/>
              <a:t>Prognose</a:t>
            </a:r>
            <a:r>
              <a:rPr lang="da-DK" dirty="0"/>
              <a:t> </a:t>
            </a:r>
            <a:endParaRPr lang="da-DK" dirty="0"/>
          </a:p>
          <a:p>
            <a:pPr lvl="1"/>
            <a:r>
              <a:rPr lang="da-DK" dirty="0"/>
              <a:t>Dårlig hvis ubehandlet </a:t>
            </a:r>
            <a:endParaRPr lang="da-DK" dirty="0"/>
          </a:p>
          <a:p>
            <a:pPr lvl="1"/>
            <a:r>
              <a:rPr lang="da-DK" dirty="0" err="1">
                <a:solidFill>
                  <a:srgbClr val="FF0000"/>
                </a:solidFill>
              </a:rPr>
              <a:t>Cholangitis</a:t>
            </a:r>
            <a:r>
              <a:rPr lang="da-DK" dirty="0">
                <a:solidFill>
                  <a:srgbClr val="FF0000"/>
                </a:solidFill>
              </a:rPr>
              <a:t> = potentielt livstruende tilstand</a:t>
            </a:r>
            <a:endParaRPr lang="da-DK" dirty="0">
              <a:solidFill>
                <a:srgbClr val="FF0000"/>
              </a:solidFill>
            </a:endParaRPr>
          </a:p>
          <a:p>
            <a:pPr lvl="1"/>
            <a:r>
              <a:rPr lang="da-DK" dirty="0"/>
              <a:t>Pt. med sten i de dybe galdeveje bør </a:t>
            </a:r>
            <a:r>
              <a:rPr lang="da-DK" dirty="0" err="1"/>
              <a:t>cholecystektomeres</a:t>
            </a:r>
            <a:r>
              <a:rPr lang="da-DK" dirty="0"/>
              <a:t> recidivprofylaktisk</a:t>
            </a:r>
            <a:endParaRPr lang="da-DK" dirty="0"/>
          </a:p>
          <a:p>
            <a:endParaRPr lang="da-DK"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572493" y="238539"/>
            <a:ext cx="11018520" cy="1434415"/>
          </a:xfrm>
        </p:spPr>
        <p:txBody>
          <a:bodyPr anchor="b">
            <a:normAutofit/>
          </a:bodyPr>
          <a:lstStyle/>
          <a:p>
            <a:r>
              <a:rPr lang="da-DK" sz="5400"/>
              <a:t>Case 3 </a:t>
            </a:r>
            <a:endParaRPr lang="da-DK" sz="5400"/>
          </a:p>
        </p:txBody>
      </p:sp>
      <p:sp>
        <p:nvSpPr>
          <p:cNvPr id="3" name="Pladsholder til indhold 2"/>
          <p:cNvSpPr>
            <a:spLocks noGrp="1"/>
          </p:cNvSpPr>
          <p:nvPr>
            <p:ph idx="1"/>
          </p:nvPr>
        </p:nvSpPr>
        <p:spPr>
          <a:xfrm>
            <a:off x="572493" y="2071316"/>
            <a:ext cx="6713552" cy="4119172"/>
          </a:xfrm>
        </p:spPr>
        <p:txBody>
          <a:bodyPr anchor="t">
            <a:normAutofit fontScale="92500" lnSpcReduction="10000"/>
          </a:bodyPr>
          <a:lstStyle/>
          <a:p>
            <a:r>
              <a:rPr lang="da-DK" sz="1500" dirty="0"/>
              <a:t>Du er </a:t>
            </a:r>
            <a:r>
              <a:rPr lang="da-DK" sz="1500" dirty="0" err="1"/>
              <a:t>fys</a:t>
            </a:r>
            <a:r>
              <a:rPr lang="da-DK" sz="1500" dirty="0"/>
              <a:t> i kommunalt regi. Du står for et rehabiliteringsforløb for hjertesvigt. </a:t>
            </a:r>
            <a:endParaRPr lang="da-DK" sz="1500" dirty="0"/>
          </a:p>
          <a:p>
            <a:r>
              <a:rPr lang="da-DK" sz="1500" dirty="0"/>
              <a:t>Din ene borger, Bent, har tidl. haft et mangeårigt alkoholoverforbrug og er desuden storryger. </a:t>
            </a:r>
            <a:endParaRPr lang="da-DK" sz="1500" dirty="0"/>
          </a:p>
          <a:p>
            <a:r>
              <a:rPr lang="da-DK" sz="1500" dirty="0"/>
              <a:t>Hvorfor har Bent fået hjertesvigt? </a:t>
            </a:r>
            <a:br>
              <a:rPr lang="da-DK" sz="1500" dirty="0"/>
            </a:br>
            <a:endParaRPr lang="da-DK" sz="1500" dirty="0"/>
          </a:p>
          <a:p>
            <a:r>
              <a:rPr lang="da-DK" sz="1500" dirty="0"/>
              <a:t>I dag klager Bent over åndenød og han synes også at hans mave er mere udspilet end vanligt og hans navlebrok er meget tydeligt.  </a:t>
            </a:r>
            <a:endParaRPr lang="da-DK" sz="1500" dirty="0"/>
          </a:p>
          <a:p>
            <a:r>
              <a:rPr lang="da-DK" sz="1500" dirty="0"/>
              <a:t>Hvad mistænker du? </a:t>
            </a:r>
            <a:endParaRPr lang="da-DK" sz="1500" dirty="0"/>
          </a:p>
          <a:p>
            <a:r>
              <a:rPr lang="da-DK" sz="1500" dirty="0"/>
              <a:t>Hvorfor har han fået det? </a:t>
            </a:r>
            <a:br>
              <a:rPr lang="da-DK" sz="1500" dirty="0"/>
            </a:br>
            <a:endParaRPr lang="da-DK" sz="1500" dirty="0"/>
          </a:p>
          <a:p>
            <a:r>
              <a:rPr lang="da-DK" sz="1500" dirty="0"/>
              <a:t>Under træningen bliver Bent utilpas. Han kaster op. Det ligner lidt kaffegrums. </a:t>
            </a:r>
            <a:endParaRPr lang="da-DK" sz="1500" dirty="0"/>
          </a:p>
          <a:p>
            <a:r>
              <a:rPr lang="da-DK" sz="1500" dirty="0"/>
              <a:t>Hvad mistænker du? </a:t>
            </a:r>
            <a:endParaRPr lang="da-DK" sz="1500" dirty="0"/>
          </a:p>
          <a:p>
            <a:r>
              <a:rPr lang="da-DK" sz="1500" dirty="0"/>
              <a:t>Hvad gør du? </a:t>
            </a:r>
            <a:endParaRPr lang="da-DK" sz="1500" dirty="0"/>
          </a:p>
        </p:txBody>
      </p:sp>
      <p:pic>
        <p:nvPicPr>
          <p:cNvPr id="3074" name="Picture 2" descr="Ascites | MyBioSource Learning Center"/>
          <p:cNvPicPr>
            <a:picLocks noChangeAspect="1" noChangeArrowheads="1"/>
          </p:cNvPicPr>
          <p:nvPr/>
        </p:nvPicPr>
        <p:blipFill rotWithShape="1">
          <a:blip r:embed="rId1">
            <a:extLst>
              <a:ext uri="{28A0092B-C50C-407E-A947-70E740481C1C}">
                <a14:useLocalDpi xmlns:a14="http://schemas.microsoft.com/office/drawing/2010/main" val="0"/>
              </a:ext>
            </a:extLst>
          </a:blip>
          <a:srcRect t="16161" r="2" b="16276"/>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838200" y="2249213"/>
            <a:ext cx="10515600" cy="3927749"/>
          </a:xfrm>
        </p:spPr>
        <p:txBody>
          <a:bodyPr>
            <a:normAutofit/>
          </a:bodyPr>
          <a:lstStyle/>
          <a:p>
            <a:pPr marL="0" indent="0" algn="ctr">
              <a:buNone/>
            </a:pPr>
            <a:r>
              <a:rPr lang="da-DK" sz="11500" dirty="0">
                <a:solidFill>
                  <a:schemeClr val="accent6">
                    <a:lumMod val="50000"/>
                  </a:schemeClr>
                </a:solidFill>
                <a:sym typeface="Wingdings" panose="05000000000000000000" pitchFamily="2" charset="2"/>
              </a:rPr>
              <a:t>QUIZ  </a:t>
            </a:r>
            <a:endParaRPr lang="da-DK" sz="11500" dirty="0">
              <a:solidFill>
                <a:schemeClr val="accent6">
                  <a:lumMod val="50000"/>
                </a:schemeClr>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67335" y="362585"/>
            <a:ext cx="10691495" cy="777240"/>
          </a:xfrm>
        </p:spPr>
        <p:txBody>
          <a:bodyPr>
            <a:normAutofit fontScale="90000"/>
          </a:bodyPr>
          <a:lstStyle/>
          <a:p>
            <a:r>
              <a:rPr lang="da-DK" dirty="0"/>
              <a:t>Akut </a:t>
            </a:r>
            <a:r>
              <a:rPr lang="da-DK" dirty="0" err="1"/>
              <a:t>pancreatitis</a:t>
            </a:r>
            <a:endParaRPr lang="da-DK" dirty="0"/>
          </a:p>
        </p:txBody>
      </p:sp>
      <p:sp>
        <p:nvSpPr>
          <p:cNvPr id="3" name="Pladsholder til indhold 2"/>
          <p:cNvSpPr>
            <a:spLocks noGrp="1"/>
          </p:cNvSpPr>
          <p:nvPr>
            <p:ph idx="1"/>
          </p:nvPr>
        </p:nvSpPr>
        <p:spPr>
          <a:xfrm>
            <a:off x="407670" y="999490"/>
            <a:ext cx="5620385" cy="5309235"/>
          </a:xfrm>
        </p:spPr>
        <p:txBody>
          <a:bodyPr>
            <a:normAutofit fontScale="90000" lnSpcReduction="10000"/>
          </a:bodyPr>
          <a:lstStyle/>
          <a:p>
            <a:pPr>
              <a:lnSpc>
                <a:spcPct val="150000"/>
              </a:lnSpc>
            </a:pPr>
            <a:r>
              <a:rPr lang="da-DK" sz="2000" b="1" dirty="0">
                <a:sym typeface="+mn-ea"/>
              </a:rPr>
              <a:t>Symptomer</a:t>
            </a:r>
            <a:r>
              <a:rPr lang="da-DK" sz="2000" dirty="0">
                <a:sym typeface="+mn-ea"/>
              </a:rPr>
              <a:t> </a:t>
            </a:r>
            <a:endParaRPr lang="da-DK" sz="2000" dirty="0"/>
          </a:p>
          <a:p>
            <a:pPr lvl="1">
              <a:lnSpc>
                <a:spcPct val="150000"/>
              </a:lnSpc>
            </a:pPr>
            <a:r>
              <a:rPr lang="en-US" altLang="da-DK" sz="2000" dirty="0">
                <a:solidFill>
                  <a:srgbClr val="FF0000"/>
                </a:solidFill>
                <a:sym typeface="+mn-ea"/>
              </a:rPr>
              <a:t>Relativt pludselig</a:t>
            </a:r>
            <a:r>
              <a:rPr lang="da-DK" sz="2000" dirty="0">
                <a:solidFill>
                  <a:srgbClr val="FF0000"/>
                </a:solidFill>
                <a:sym typeface="+mn-ea"/>
              </a:rPr>
              <a:t> indsættende, konstante</a:t>
            </a:r>
            <a:r>
              <a:rPr lang="en-US" altLang="da-DK" sz="2000" dirty="0">
                <a:solidFill>
                  <a:srgbClr val="FF0000"/>
                </a:solidFill>
                <a:sym typeface="+mn-ea"/>
              </a:rPr>
              <a:t>, svære </a:t>
            </a:r>
            <a:r>
              <a:rPr lang="da-DK" sz="2000" dirty="0">
                <a:solidFill>
                  <a:srgbClr val="FF0000"/>
                </a:solidFill>
                <a:sym typeface="+mn-ea"/>
              </a:rPr>
              <a:t>mavesmerter </a:t>
            </a:r>
            <a:endParaRPr lang="da-DK" sz="2000" dirty="0">
              <a:solidFill>
                <a:srgbClr val="FF0000"/>
              </a:solidFill>
              <a:sym typeface="+mn-ea"/>
            </a:endParaRPr>
          </a:p>
          <a:p>
            <a:pPr lvl="2">
              <a:lnSpc>
                <a:spcPct val="150000"/>
              </a:lnSpc>
            </a:pPr>
            <a:r>
              <a:rPr lang="da-DK" sz="1775" dirty="0" err="1">
                <a:sym typeface="+mn-ea"/>
              </a:rPr>
              <a:t>Morfikakrævende</a:t>
            </a:r>
            <a:r>
              <a:rPr lang="da-DK" sz="1775" dirty="0">
                <a:sym typeface="+mn-ea"/>
              </a:rPr>
              <a:t> </a:t>
            </a:r>
            <a:endParaRPr lang="da-DK" sz="1775" dirty="0"/>
          </a:p>
          <a:p>
            <a:pPr lvl="2">
              <a:lnSpc>
                <a:spcPct val="150000"/>
              </a:lnSpc>
            </a:pPr>
            <a:r>
              <a:rPr lang="da-DK" sz="2000" dirty="0">
                <a:solidFill>
                  <a:srgbClr val="FF0000"/>
                </a:solidFill>
                <a:sym typeface="+mn-ea"/>
              </a:rPr>
              <a:t>Oftest øverst i abdomen</a:t>
            </a:r>
            <a:endParaRPr lang="da-DK" sz="2000" dirty="0">
              <a:solidFill>
                <a:srgbClr val="FF0000"/>
              </a:solidFill>
            </a:endParaRPr>
          </a:p>
          <a:p>
            <a:pPr lvl="2">
              <a:lnSpc>
                <a:spcPct val="150000"/>
              </a:lnSpc>
            </a:pPr>
            <a:r>
              <a:rPr lang="da-DK" sz="2000" dirty="0">
                <a:solidFill>
                  <a:srgbClr val="FF0000"/>
                </a:solidFill>
                <a:sym typeface="+mn-ea"/>
              </a:rPr>
              <a:t>Evt. udstråling til ryggen</a:t>
            </a:r>
            <a:endParaRPr lang="da-DK" sz="2000" dirty="0">
              <a:solidFill>
                <a:srgbClr val="FF0000"/>
              </a:solidFill>
            </a:endParaRPr>
          </a:p>
          <a:p>
            <a:pPr lvl="2">
              <a:lnSpc>
                <a:spcPct val="150000"/>
              </a:lnSpc>
            </a:pPr>
            <a:r>
              <a:rPr lang="da-DK" sz="2000" dirty="0">
                <a:sym typeface="+mn-ea"/>
              </a:rPr>
              <a:t>Evt. kvalme og opkastning</a:t>
            </a:r>
            <a:endParaRPr lang="da-DK" sz="2000" dirty="0">
              <a:sym typeface="+mn-ea"/>
            </a:endParaRPr>
          </a:p>
          <a:p>
            <a:pPr lvl="1">
              <a:lnSpc>
                <a:spcPct val="150000"/>
              </a:lnSpc>
            </a:pPr>
            <a:r>
              <a:rPr lang="en-US" altLang="da-DK" sz="2250" dirty="0">
                <a:sym typeface="+mn-ea"/>
              </a:rPr>
              <a:t>Pt kan fremstå fra relativt upåvirket til svært alment medtaget.</a:t>
            </a:r>
            <a:endParaRPr lang="en-US" altLang="da-DK" sz="2250" dirty="0">
              <a:sym typeface="+mn-ea"/>
            </a:endParaRPr>
          </a:p>
          <a:p>
            <a:pPr lvl="2">
              <a:lnSpc>
                <a:spcPct val="150000"/>
              </a:lnSpc>
            </a:pPr>
            <a:r>
              <a:rPr lang="en-US" altLang="da-DK" sz="2000" dirty="0">
                <a:sym typeface="+mn-ea"/>
              </a:rPr>
              <a:t>Palpations ømt øvre abdomen</a:t>
            </a:r>
            <a:endParaRPr lang="en-US" altLang="da-DK" sz="2000" dirty="0">
              <a:sym typeface="+mn-ea"/>
            </a:endParaRPr>
          </a:p>
          <a:p>
            <a:pPr lvl="2">
              <a:lnSpc>
                <a:spcPct val="150000"/>
              </a:lnSpc>
            </a:pPr>
            <a:r>
              <a:rPr lang="en-US" altLang="da-DK" sz="2000" dirty="0">
                <a:sym typeface="+mn-ea"/>
              </a:rPr>
              <a:t>evt peritoneal med slipømhed og evt:</a:t>
            </a:r>
            <a:endParaRPr lang="en-US" altLang="da-DK" sz="2000" dirty="0">
              <a:sym typeface="+mn-ea"/>
            </a:endParaRPr>
          </a:p>
          <a:p>
            <a:pPr lvl="2">
              <a:lnSpc>
                <a:spcPct val="150000"/>
              </a:lnSpc>
            </a:pPr>
            <a:r>
              <a:rPr lang="en-US" altLang="da-DK" sz="1775" dirty="0"/>
              <a:t>Defense musculaire/muskelværn/bræthårdt abdomen</a:t>
            </a:r>
            <a:endParaRPr lang="da-DK" sz="1775" dirty="0"/>
          </a:p>
          <a:p>
            <a:endParaRPr lang="da-DK" dirty="0"/>
          </a:p>
          <a:p>
            <a:endParaRPr lang="da-DK" dirty="0"/>
          </a:p>
        </p:txBody>
      </p:sp>
      <p:pic>
        <p:nvPicPr>
          <p:cNvPr id="4" name="Picture 3"/>
          <p:cNvPicPr>
            <a:picLocks noChangeAspect="1"/>
          </p:cNvPicPr>
          <p:nvPr/>
        </p:nvPicPr>
        <p:blipFill>
          <a:blip r:embed="rId1"/>
          <a:stretch>
            <a:fillRect/>
          </a:stretch>
        </p:blipFill>
        <p:spPr>
          <a:xfrm>
            <a:off x="6011545" y="372745"/>
            <a:ext cx="5865495" cy="58654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Akut </a:t>
            </a:r>
            <a:r>
              <a:rPr lang="da-DK" dirty="0" err="1"/>
              <a:t>pancreatitis</a:t>
            </a:r>
            <a:endParaRPr lang="da-DK" dirty="0"/>
          </a:p>
        </p:txBody>
      </p:sp>
      <p:sp>
        <p:nvSpPr>
          <p:cNvPr id="3" name="Pladsholder til indhold 2"/>
          <p:cNvSpPr>
            <a:spLocks noGrp="1"/>
          </p:cNvSpPr>
          <p:nvPr>
            <p:ph idx="1"/>
          </p:nvPr>
        </p:nvSpPr>
        <p:spPr>
          <a:xfrm>
            <a:off x="227330" y="1109980"/>
            <a:ext cx="10691495" cy="5352415"/>
          </a:xfrm>
        </p:spPr>
        <p:txBody>
          <a:bodyPr>
            <a:normAutofit/>
          </a:bodyPr>
          <a:lstStyle/>
          <a:p>
            <a:pPr>
              <a:lnSpc>
                <a:spcPct val="150000"/>
              </a:lnSpc>
            </a:pPr>
            <a:r>
              <a:rPr lang="da-DK" b="1" dirty="0"/>
              <a:t>Diagnose</a:t>
            </a:r>
            <a:endParaRPr lang="da-DK" b="1" dirty="0"/>
          </a:p>
          <a:p>
            <a:pPr lvl="1">
              <a:lnSpc>
                <a:spcPct val="150000"/>
              </a:lnSpc>
            </a:pPr>
            <a:r>
              <a:rPr lang="da-DK" dirty="0"/>
              <a:t>UL</a:t>
            </a:r>
            <a:endParaRPr lang="da-DK" dirty="0"/>
          </a:p>
          <a:p>
            <a:pPr lvl="2">
              <a:lnSpc>
                <a:spcPct val="150000"/>
              </a:lnSpc>
            </a:pPr>
            <a:r>
              <a:rPr lang="da-DK" dirty="0"/>
              <a:t>Især ved mistanke om galdevejssten </a:t>
            </a:r>
            <a:endParaRPr lang="da-DK" dirty="0"/>
          </a:p>
          <a:p>
            <a:pPr lvl="1">
              <a:lnSpc>
                <a:spcPct val="150000"/>
              </a:lnSpc>
            </a:pPr>
            <a:r>
              <a:rPr lang="da-DK" dirty="0">
                <a:solidFill>
                  <a:srgbClr val="FF0000"/>
                </a:solidFill>
              </a:rPr>
              <a:t>CT</a:t>
            </a:r>
            <a:endParaRPr lang="da-DK" dirty="0">
              <a:solidFill>
                <a:srgbClr val="FF0000"/>
              </a:solidFill>
            </a:endParaRPr>
          </a:p>
          <a:p>
            <a:pPr lvl="2">
              <a:lnSpc>
                <a:spcPct val="150000"/>
              </a:lnSpc>
            </a:pPr>
            <a:r>
              <a:rPr lang="en-US" altLang="da-DK" sz="1600" dirty="0">
                <a:solidFill>
                  <a:schemeClr val="tx1"/>
                </a:solidFill>
              </a:rPr>
              <a:t>Viser ødematøs forstørret og uregelmæssig udseende pancreas</a:t>
            </a:r>
            <a:endParaRPr lang="da-DK" dirty="0">
              <a:solidFill>
                <a:schemeClr val="tx1"/>
              </a:solidFill>
            </a:endParaRPr>
          </a:p>
          <a:p>
            <a:pPr lvl="1">
              <a:lnSpc>
                <a:spcPct val="150000"/>
              </a:lnSpc>
            </a:pPr>
            <a:r>
              <a:rPr lang="da-DK" dirty="0">
                <a:solidFill>
                  <a:srgbClr val="FF0000"/>
                </a:solidFill>
              </a:rPr>
              <a:t>BP </a:t>
            </a:r>
            <a:endParaRPr lang="da-DK" dirty="0">
              <a:solidFill>
                <a:srgbClr val="FF0000"/>
              </a:solidFill>
            </a:endParaRPr>
          </a:p>
          <a:p>
            <a:pPr lvl="2">
              <a:lnSpc>
                <a:spcPct val="150000"/>
              </a:lnSpc>
            </a:pPr>
            <a:r>
              <a:rPr lang="da-DK" dirty="0">
                <a:solidFill>
                  <a:srgbClr val="FF0000"/>
                </a:solidFill>
              </a:rPr>
              <a:t>3x forhøjet amylase + relevante smerter</a:t>
            </a:r>
            <a:r>
              <a:rPr lang="en-US" altLang="da-DK" dirty="0">
                <a:solidFill>
                  <a:srgbClr val="FF0000"/>
                </a:solidFill>
              </a:rPr>
              <a:t>.</a:t>
            </a:r>
            <a:endParaRPr lang="en-US" altLang="da-DK" dirty="0">
              <a:solidFill>
                <a:srgbClr val="FF0000"/>
              </a:solidFill>
            </a:endParaRPr>
          </a:p>
          <a:p>
            <a:pPr lvl="1">
              <a:lnSpc>
                <a:spcPct val="150000"/>
              </a:lnSpc>
            </a:pPr>
            <a:r>
              <a:rPr lang="en-US" altLang="da-DK" sz="1800" dirty="0">
                <a:solidFill>
                  <a:srgbClr val="FF0000"/>
                </a:solidFill>
              </a:rPr>
              <a:t>Diagnose = 2 ud af 3:</a:t>
            </a:r>
            <a:endParaRPr lang="en-US" altLang="da-DK" sz="1800" dirty="0">
              <a:solidFill>
                <a:srgbClr val="FF0000"/>
              </a:solidFill>
            </a:endParaRPr>
          </a:p>
          <a:p>
            <a:pPr lvl="2">
              <a:lnSpc>
                <a:spcPct val="150000"/>
              </a:lnSpc>
            </a:pPr>
            <a:r>
              <a:rPr lang="en-US" altLang="da-DK" sz="1600" dirty="0">
                <a:solidFill>
                  <a:srgbClr val="FF0000"/>
                </a:solidFill>
              </a:rPr>
              <a:t>CT</a:t>
            </a:r>
            <a:endParaRPr lang="en-US" altLang="da-DK" sz="1600" dirty="0">
              <a:solidFill>
                <a:srgbClr val="FF0000"/>
              </a:solidFill>
            </a:endParaRPr>
          </a:p>
          <a:p>
            <a:pPr lvl="2">
              <a:lnSpc>
                <a:spcPct val="150000"/>
              </a:lnSpc>
            </a:pPr>
            <a:r>
              <a:rPr lang="en-US" altLang="da-DK" sz="1600" dirty="0">
                <a:solidFill>
                  <a:srgbClr val="FF0000"/>
                </a:solidFill>
              </a:rPr>
              <a:t>Smerter i epigastriet</a:t>
            </a:r>
            <a:endParaRPr lang="en-US" altLang="da-DK" sz="1600" dirty="0">
              <a:solidFill>
                <a:srgbClr val="FF0000"/>
              </a:solidFill>
            </a:endParaRPr>
          </a:p>
          <a:p>
            <a:pPr lvl="2">
              <a:lnSpc>
                <a:spcPct val="150000"/>
              </a:lnSpc>
            </a:pPr>
            <a:r>
              <a:rPr lang="en-US" altLang="da-DK" sz="1600" dirty="0">
                <a:solidFill>
                  <a:srgbClr val="FF0000"/>
                </a:solidFill>
              </a:rPr>
              <a:t>3x forhøjet amylae</a:t>
            </a:r>
            <a:endParaRPr lang="da-DK" dirty="0"/>
          </a:p>
          <a:p>
            <a:endParaRPr lang="da-DK" dirty="0"/>
          </a:p>
        </p:txBody>
      </p:sp>
      <p:pic>
        <p:nvPicPr>
          <p:cNvPr id="4" name="Billede 3"/>
          <p:cNvPicPr>
            <a:picLocks noChangeAspect="1"/>
          </p:cNvPicPr>
          <p:nvPr/>
        </p:nvPicPr>
        <p:blipFill>
          <a:blip r:embed="rId1"/>
          <a:stretch>
            <a:fillRect/>
          </a:stretch>
        </p:blipFill>
        <p:spPr>
          <a:xfrm>
            <a:off x="7272655" y="3622040"/>
            <a:ext cx="3858895" cy="2749550"/>
          </a:xfrm>
          <a:prstGeom prst="rect">
            <a:avLst/>
          </a:prstGeom>
        </p:spPr>
      </p:pic>
      <p:pic>
        <p:nvPicPr>
          <p:cNvPr id="5" name="Picture 4"/>
          <p:cNvPicPr>
            <a:picLocks noChangeAspect="1"/>
          </p:cNvPicPr>
          <p:nvPr/>
        </p:nvPicPr>
        <p:blipFill>
          <a:blip r:embed="rId2"/>
          <a:stretch>
            <a:fillRect/>
          </a:stretch>
        </p:blipFill>
        <p:spPr>
          <a:xfrm>
            <a:off x="7272655" y="297815"/>
            <a:ext cx="3859530" cy="31311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Akut </a:t>
            </a:r>
            <a:r>
              <a:rPr lang="da-DK" dirty="0" err="1"/>
              <a:t>pancreatitis</a:t>
            </a:r>
            <a:r>
              <a:rPr lang="da-DK" dirty="0"/>
              <a:t> </a:t>
            </a:r>
            <a:endParaRPr lang="da-DK" dirty="0"/>
          </a:p>
        </p:txBody>
      </p:sp>
      <p:sp>
        <p:nvSpPr>
          <p:cNvPr id="3" name="Pladsholder til indhold 2"/>
          <p:cNvSpPr>
            <a:spLocks noGrp="1"/>
          </p:cNvSpPr>
          <p:nvPr>
            <p:ph idx="1"/>
          </p:nvPr>
        </p:nvSpPr>
        <p:spPr>
          <a:xfrm>
            <a:off x="227965" y="1110615"/>
            <a:ext cx="11125835" cy="5055870"/>
          </a:xfrm>
        </p:spPr>
        <p:txBody>
          <a:bodyPr/>
          <a:lstStyle/>
          <a:p>
            <a:pPr>
              <a:lnSpc>
                <a:spcPct val="150000"/>
              </a:lnSpc>
            </a:pPr>
            <a:r>
              <a:rPr lang="da-DK" b="1" dirty="0"/>
              <a:t>Komplikationer</a:t>
            </a:r>
            <a:endParaRPr lang="da-DK" b="1" dirty="0"/>
          </a:p>
          <a:p>
            <a:pPr lvl="1">
              <a:lnSpc>
                <a:spcPct val="150000"/>
              </a:lnSpc>
            </a:pPr>
            <a:r>
              <a:rPr lang="da-DK" dirty="0"/>
              <a:t>Nekrose (kræver kirurgisk drænage)</a:t>
            </a:r>
            <a:endParaRPr lang="da-DK" dirty="0"/>
          </a:p>
          <a:p>
            <a:pPr lvl="2">
              <a:lnSpc>
                <a:spcPct val="150000"/>
              </a:lnSpc>
            </a:pPr>
            <a:r>
              <a:rPr lang="da-DK" dirty="0"/>
              <a:t>Kan i huske hvad nekrose er? </a:t>
            </a:r>
            <a:endParaRPr lang="da-DK" dirty="0"/>
          </a:p>
          <a:p>
            <a:pPr lvl="2">
              <a:lnSpc>
                <a:spcPct val="150000"/>
              </a:lnSpc>
            </a:pPr>
            <a:r>
              <a:rPr lang="da-DK" dirty="0"/>
              <a:t>Hvorfor er det farligt?  </a:t>
            </a:r>
            <a:endParaRPr lang="da-DK" dirty="0"/>
          </a:p>
          <a:p>
            <a:pPr lvl="1">
              <a:lnSpc>
                <a:spcPct val="150000"/>
              </a:lnSpc>
            </a:pPr>
            <a:r>
              <a:rPr lang="da-DK" dirty="0"/>
              <a:t>Absces/cyster</a:t>
            </a:r>
            <a:endParaRPr lang="da-DK" dirty="0"/>
          </a:p>
          <a:p>
            <a:pPr lvl="1">
              <a:lnSpc>
                <a:spcPct val="150000"/>
              </a:lnSpc>
            </a:pPr>
            <a:r>
              <a:rPr lang="da-DK" dirty="0"/>
              <a:t>Blødning </a:t>
            </a:r>
            <a:endParaRPr lang="da-DK" dirty="0"/>
          </a:p>
          <a:p>
            <a:pPr lvl="1">
              <a:lnSpc>
                <a:spcPct val="150000"/>
              </a:lnSpc>
            </a:pPr>
            <a:r>
              <a:rPr lang="da-DK" dirty="0" err="1"/>
              <a:t>Afklemning</a:t>
            </a:r>
            <a:r>
              <a:rPr lang="da-DK" dirty="0"/>
              <a:t> af galdegangssystemet </a:t>
            </a:r>
            <a:endParaRPr lang="da-DK" dirty="0"/>
          </a:p>
        </p:txBody>
      </p:sp>
      <p:pic>
        <p:nvPicPr>
          <p:cNvPr id="5122" name="Picture 2" descr="Ny klassifikation af pancreatitis acuta | Ugeskriftet.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99558" y="1005987"/>
            <a:ext cx="4591807" cy="4846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ChronicleVTI">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15965</Words>
  <Application>WPS Presentation</Application>
  <PresentationFormat>Widescreen</PresentationFormat>
  <Paragraphs>705</Paragraphs>
  <Slides>64</Slides>
  <Notes>42</Notes>
  <HiddenSlides>4</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64</vt:i4>
      </vt:variant>
    </vt:vector>
  </HeadingPairs>
  <TitlesOfParts>
    <vt:vector size="77" baseType="lpstr">
      <vt:lpstr>Arial</vt:lpstr>
      <vt:lpstr>SimSun</vt:lpstr>
      <vt:lpstr>Wingdings</vt:lpstr>
      <vt:lpstr>Univers Condensed</vt:lpstr>
      <vt:lpstr>Amiri</vt:lpstr>
      <vt:lpstr>Calisto MT</vt:lpstr>
      <vt:lpstr>Microsoft YaHei</vt:lpstr>
      <vt:lpstr>Droid Sans Fallback</vt:lpstr>
      <vt:lpstr>Arial Unicode MS</vt:lpstr>
      <vt:lpstr>Aptos</vt:lpstr>
      <vt:lpstr>Amasis MT Pro Light</vt:lpstr>
      <vt:lpstr>Georgia</vt:lpstr>
      <vt:lpstr>ChronicleVTI</vt:lpstr>
      <vt:lpstr>Undervisning UCL</vt:lpstr>
      <vt:lpstr>Eksamensopgaver og andet</vt:lpstr>
      <vt:lpstr>Dagens agenda</vt:lpstr>
      <vt:lpstr>Pancreas</vt:lpstr>
      <vt:lpstr>Pancreatitis</vt:lpstr>
      <vt:lpstr>Akut pancreatitis</vt:lpstr>
      <vt:lpstr>Akut pancreatitis</vt:lpstr>
      <vt:lpstr>Akut pancreatitis</vt:lpstr>
      <vt:lpstr>Akut pancreatitis </vt:lpstr>
      <vt:lpstr>Akut pancreatitis</vt:lpstr>
      <vt:lpstr>Akut pancreatitis</vt:lpstr>
      <vt:lpstr>Kronisk pancreatitis</vt:lpstr>
      <vt:lpstr>Kronisk pancreatitis</vt:lpstr>
      <vt:lpstr>PowerPoint 演示文稿</vt:lpstr>
      <vt:lpstr>Kronisk pancreatitis</vt:lpstr>
      <vt:lpstr>Pancreas cancer </vt:lpstr>
      <vt:lpstr>Pancreas cancer </vt:lpstr>
      <vt:lpstr>Pancreas cancer </vt:lpstr>
      <vt:lpstr>PowerPoint 演示文稿</vt:lpstr>
      <vt:lpstr>Pancreas cancer </vt:lpstr>
      <vt:lpstr>Pancreas cancer </vt:lpstr>
      <vt:lpstr>Case 1</vt:lpstr>
      <vt:lpstr>Case 1</vt:lpstr>
      <vt:lpstr>Case 1</vt:lpstr>
      <vt:lpstr>PowerPoint 演示文稿</vt:lpstr>
      <vt:lpstr>PowerPoint 演示文稿</vt:lpstr>
      <vt:lpstr>Lever (hepar)</vt:lpstr>
      <vt:lpstr>Lever</vt:lpstr>
      <vt:lpstr>Cirrose</vt:lpstr>
      <vt:lpstr>Cirrose</vt:lpstr>
      <vt:lpstr>Cirrose </vt:lpstr>
      <vt:lpstr>Cirrose</vt:lpstr>
      <vt:lpstr>Cirrose stigmata</vt:lpstr>
      <vt:lpstr>Ascites</vt:lpstr>
      <vt:lpstr>Eosophagusvaricer</vt:lpstr>
      <vt:lpstr>Cirrose</vt:lpstr>
      <vt:lpstr>Cirrose</vt:lpstr>
      <vt:lpstr>Levertransplantation </vt:lpstr>
      <vt:lpstr>PowerPoint 演示文稿</vt:lpstr>
      <vt:lpstr>Alkoholisk leversygdom</vt:lpstr>
      <vt:lpstr>Alkoholisk leversygdom </vt:lpstr>
      <vt:lpstr>Hepatitis </vt:lpstr>
      <vt:lpstr>Hepatitis</vt:lpstr>
      <vt:lpstr>Hepatitis</vt:lpstr>
      <vt:lpstr>Hepatitis</vt:lpstr>
      <vt:lpstr>Icterus</vt:lpstr>
      <vt:lpstr>Icterus</vt:lpstr>
      <vt:lpstr>Icterus</vt:lpstr>
      <vt:lpstr>PowerPoint 演示文稿</vt:lpstr>
      <vt:lpstr>Levertumorer</vt:lpstr>
      <vt:lpstr>Case 2</vt:lpstr>
      <vt:lpstr>PowerPoint 演示文稿</vt:lpstr>
      <vt:lpstr>Galdevejssygdomme</vt:lpstr>
      <vt:lpstr>Galdeblæresten</vt:lpstr>
      <vt:lpstr>Galdeblæresten</vt:lpstr>
      <vt:lpstr>Cholecystitis</vt:lpstr>
      <vt:lpstr>Cholecystitis</vt:lpstr>
      <vt:lpstr>Cholecystitis</vt:lpstr>
      <vt:lpstr>Choledocholithiasis</vt:lpstr>
      <vt:lpstr>Choledecholithiasis - Cholangitis</vt:lpstr>
      <vt:lpstr>Choledocholithiasis - cholangitis</vt:lpstr>
      <vt:lpstr>Choledocholithiasis - cholangitis</vt:lpstr>
      <vt:lpstr>Case 3 </vt:lpstr>
      <vt:lpstr>PowerPoint 演示文稿</vt:lpstr>
    </vt:vector>
  </TitlesOfParts>
  <Company>SDU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Andreas Ludvig Ohm Svendsen</dc:creator>
  <cp:lastModifiedBy>andreas</cp:lastModifiedBy>
  <cp:revision>48</cp:revision>
  <cp:lastPrinted>2025-05-06T13:25:39Z</cp:lastPrinted>
  <dcterms:created xsi:type="dcterms:W3CDTF">2025-05-06T13:25:39Z</dcterms:created>
  <dcterms:modified xsi:type="dcterms:W3CDTF">2025-05-06T13:25:39Z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